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4" r:id="rId5"/>
    <p:sldId id="271" r:id="rId6"/>
    <p:sldId id="272" r:id="rId7"/>
    <p:sldId id="273" r:id="rId8"/>
    <p:sldId id="258" r:id="rId9"/>
    <p:sldId id="259" r:id="rId10"/>
    <p:sldId id="274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75" r:id="rId19"/>
    <p:sldId id="269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0CEF-746A-4068-9839-A9F4158C292C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A414-1126-48D6-8D91-D12E90EC0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D239-4B61-411A-B2C6-F206547A1CC1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C90B7-CC6B-479F-ACD0-C65CB3EE7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B4E51-49B0-4D5F-8340-8C3078B0D1FA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326A-C282-4981-A273-A1F73CF2DF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036D-72F2-4C17-AE1A-6406E6A38803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DCAE6-DA13-4A16-9F74-57B3CCC4D4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05A75-7719-4209-9A7B-F475D8BBC0BD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6D82-BAD8-437A-A9C3-278C4223E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26A82-D3D7-405C-A9C2-7998DE11578B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55E24-7C8F-4BC6-9C11-227454FBB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AE71E-772A-4180-8255-F89DA8D6DB58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A22B-C003-4169-983A-143FA72D4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82CB-AD21-4407-BD3E-14320DF1976A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8D87-30DA-44C8-986A-8CB8CA8E2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CDCD8-AE85-47CC-A710-E4CEB16EB543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B9E6-18B2-4C25-8913-9BE0AF7A1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EB7CD-E653-4891-90FF-C9C53CC6DCDD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C31DB-1617-4FDD-88B1-E16C506F4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B18FF-BEE6-4DE6-A2BC-E8B231BCA620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C2805-3869-4643-89AD-E8B5DD83A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391D23-3561-4D74-B66C-0C8CC529BCA4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782005-341E-4BC0-849D-9ED9348F1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chool93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abinet.ruobr.ru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382713" y="273050"/>
            <a:ext cx="9144000" cy="1414463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«Средняя школа № 93 с углублённым изучением отдельных предметов»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65003, г. Кемерово, пр. Ленинградский, 34Б, тел. 74-65-60; адрес: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  <a:hlinkClick r:id="rId2"/>
              </a:rPr>
              <a:t>school93@mail.ru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; сайт школы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school93.kmr.ru</a:t>
            </a:r>
            <a:endParaRPr lang="ru-RU" sz="2000" smtClean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2713" y="2327275"/>
            <a:ext cx="9144000" cy="3660775"/>
          </a:xfrm>
        </p:spPr>
        <p:txBody>
          <a:bodyPr/>
          <a:lstStyle/>
          <a:p>
            <a:pPr eaLnBrk="1" hangingPunct="1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Приём документов в 1 класс в МАОУ «СОШ 93» </a:t>
            </a:r>
          </a:p>
          <a:p>
            <a:pPr eaLnBrk="1" hangingPunct="1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2025 – 2026 учебный год</a:t>
            </a:r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70365" y="4451009"/>
            <a:ext cx="2768650" cy="208390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2891" y="-81574"/>
            <a:ext cx="10515600" cy="1325563"/>
          </a:xfrm>
          <a:prstGeom prst="rect">
            <a:avLst/>
          </a:prstGeom>
        </p:spPr>
        <p:txBody>
          <a:bodyPr vert="horz" wrap="square" lIns="0" tIns="641477" rIns="0" bIns="0" rtlCol="0">
            <a:spAutoFit/>
          </a:bodyPr>
          <a:lstStyle/>
          <a:p>
            <a:pPr marL="1339215">
              <a:lnSpc>
                <a:spcPct val="100000"/>
              </a:lnSpc>
              <a:spcBef>
                <a:spcPts val="90"/>
              </a:spcBef>
            </a:pPr>
            <a:r>
              <a:rPr sz="4400" b="1" dirty="0">
                <a:solidFill>
                  <a:srgbClr val="FF0000"/>
                </a:solidFill>
                <a:latin typeface="Arial"/>
                <a:cs typeface="Arial"/>
              </a:rPr>
              <a:t>Способы</a:t>
            </a:r>
            <a:r>
              <a:rPr sz="4400" b="1" spc="-2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FF0000"/>
                </a:solidFill>
                <a:latin typeface="Arial"/>
                <a:cs typeface="Arial"/>
              </a:rPr>
              <a:t>подачи</a:t>
            </a:r>
            <a:r>
              <a:rPr sz="4400" b="1" spc="-2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rgbClr val="FF0000"/>
                </a:solidFill>
                <a:latin typeface="Arial"/>
                <a:cs typeface="Arial"/>
              </a:rPr>
              <a:t>заявлений</a:t>
            </a:r>
            <a:endParaRPr sz="4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0268" y="1668779"/>
            <a:ext cx="2514600" cy="2304415"/>
          </a:xfrm>
          <a:custGeom>
            <a:avLst/>
            <a:gdLst/>
            <a:ahLst/>
            <a:cxnLst/>
            <a:rect l="l" t="t" r="r" b="b"/>
            <a:pathLst>
              <a:path w="2514600" h="2304415">
                <a:moveTo>
                  <a:pt x="0" y="384048"/>
                </a:moveTo>
                <a:lnTo>
                  <a:pt x="2992" y="335876"/>
                </a:lnTo>
                <a:lnTo>
                  <a:pt x="11729" y="289489"/>
                </a:lnTo>
                <a:lnTo>
                  <a:pt x="25850" y="245248"/>
                </a:lnTo>
                <a:lnTo>
                  <a:pt x="44997" y="203511"/>
                </a:lnTo>
                <a:lnTo>
                  <a:pt x="68808" y="164639"/>
                </a:lnTo>
                <a:lnTo>
                  <a:pt x="96925" y="128991"/>
                </a:lnTo>
                <a:lnTo>
                  <a:pt x="128986" y="96929"/>
                </a:lnTo>
                <a:lnTo>
                  <a:pt x="164633" y="68812"/>
                </a:lnTo>
                <a:lnTo>
                  <a:pt x="203505" y="44999"/>
                </a:lnTo>
                <a:lnTo>
                  <a:pt x="245242" y="25852"/>
                </a:lnTo>
                <a:lnTo>
                  <a:pt x="289485" y="11730"/>
                </a:lnTo>
                <a:lnTo>
                  <a:pt x="335874" y="2992"/>
                </a:lnTo>
                <a:lnTo>
                  <a:pt x="384047" y="0"/>
                </a:lnTo>
                <a:lnTo>
                  <a:pt x="2130552" y="0"/>
                </a:lnTo>
                <a:lnTo>
                  <a:pt x="2178723" y="2992"/>
                </a:lnTo>
                <a:lnTo>
                  <a:pt x="2225110" y="11730"/>
                </a:lnTo>
                <a:lnTo>
                  <a:pt x="2269351" y="25852"/>
                </a:lnTo>
                <a:lnTo>
                  <a:pt x="2311088" y="44999"/>
                </a:lnTo>
                <a:lnTo>
                  <a:pt x="2349960" y="68812"/>
                </a:lnTo>
                <a:lnTo>
                  <a:pt x="2385608" y="96929"/>
                </a:lnTo>
                <a:lnTo>
                  <a:pt x="2417670" y="128991"/>
                </a:lnTo>
                <a:lnTo>
                  <a:pt x="2445787" y="164639"/>
                </a:lnTo>
                <a:lnTo>
                  <a:pt x="2469600" y="203511"/>
                </a:lnTo>
                <a:lnTo>
                  <a:pt x="2488747" y="245248"/>
                </a:lnTo>
                <a:lnTo>
                  <a:pt x="2502869" y="289489"/>
                </a:lnTo>
                <a:lnTo>
                  <a:pt x="2511607" y="335876"/>
                </a:lnTo>
                <a:lnTo>
                  <a:pt x="2514600" y="384048"/>
                </a:lnTo>
                <a:lnTo>
                  <a:pt x="2514600" y="1920240"/>
                </a:lnTo>
                <a:lnTo>
                  <a:pt x="2511607" y="1968411"/>
                </a:lnTo>
                <a:lnTo>
                  <a:pt x="2502869" y="2014798"/>
                </a:lnTo>
                <a:lnTo>
                  <a:pt x="2488747" y="2059039"/>
                </a:lnTo>
                <a:lnTo>
                  <a:pt x="2469600" y="2100776"/>
                </a:lnTo>
                <a:lnTo>
                  <a:pt x="2445787" y="2139648"/>
                </a:lnTo>
                <a:lnTo>
                  <a:pt x="2417670" y="2175296"/>
                </a:lnTo>
                <a:lnTo>
                  <a:pt x="2385608" y="2207358"/>
                </a:lnTo>
                <a:lnTo>
                  <a:pt x="2349960" y="2235475"/>
                </a:lnTo>
                <a:lnTo>
                  <a:pt x="2311088" y="2259288"/>
                </a:lnTo>
                <a:lnTo>
                  <a:pt x="2269351" y="2278435"/>
                </a:lnTo>
                <a:lnTo>
                  <a:pt x="2225110" y="2292557"/>
                </a:lnTo>
                <a:lnTo>
                  <a:pt x="2178723" y="2301295"/>
                </a:lnTo>
                <a:lnTo>
                  <a:pt x="2130552" y="2304288"/>
                </a:lnTo>
                <a:lnTo>
                  <a:pt x="384047" y="2304288"/>
                </a:lnTo>
                <a:lnTo>
                  <a:pt x="335874" y="2301295"/>
                </a:lnTo>
                <a:lnTo>
                  <a:pt x="289485" y="2292557"/>
                </a:lnTo>
                <a:lnTo>
                  <a:pt x="245242" y="2278435"/>
                </a:lnTo>
                <a:lnTo>
                  <a:pt x="203505" y="2259288"/>
                </a:lnTo>
                <a:lnTo>
                  <a:pt x="164633" y="2235475"/>
                </a:lnTo>
                <a:lnTo>
                  <a:pt x="128986" y="2207358"/>
                </a:lnTo>
                <a:lnTo>
                  <a:pt x="96925" y="2175296"/>
                </a:lnTo>
                <a:lnTo>
                  <a:pt x="68808" y="2139648"/>
                </a:lnTo>
                <a:lnTo>
                  <a:pt x="44997" y="2100776"/>
                </a:lnTo>
                <a:lnTo>
                  <a:pt x="25850" y="2059039"/>
                </a:lnTo>
                <a:lnTo>
                  <a:pt x="11729" y="2014798"/>
                </a:lnTo>
                <a:lnTo>
                  <a:pt x="2992" y="1968411"/>
                </a:lnTo>
                <a:lnTo>
                  <a:pt x="0" y="1920240"/>
                </a:lnTo>
                <a:lnTo>
                  <a:pt x="0" y="384048"/>
                </a:lnTo>
                <a:close/>
              </a:path>
            </a:pathLst>
          </a:custGeom>
          <a:ln w="76200">
            <a:solidFill>
              <a:srgbClr val="C5DF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7140" y="2295601"/>
            <a:ext cx="2056764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портал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200" spc="-30" dirty="0">
                <a:latin typeface="Calibri"/>
                <a:cs typeface="Calibri"/>
              </a:rPr>
              <a:t>«Госуслуги»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05555" y="3665220"/>
            <a:ext cx="2514600" cy="2304415"/>
          </a:xfrm>
          <a:custGeom>
            <a:avLst/>
            <a:gdLst/>
            <a:ahLst/>
            <a:cxnLst/>
            <a:rect l="l" t="t" r="r" b="b"/>
            <a:pathLst>
              <a:path w="2514600" h="2304415">
                <a:moveTo>
                  <a:pt x="0" y="384047"/>
                </a:moveTo>
                <a:lnTo>
                  <a:pt x="2992" y="335876"/>
                </a:lnTo>
                <a:lnTo>
                  <a:pt x="11730" y="289489"/>
                </a:lnTo>
                <a:lnTo>
                  <a:pt x="25852" y="245248"/>
                </a:lnTo>
                <a:lnTo>
                  <a:pt x="44999" y="203511"/>
                </a:lnTo>
                <a:lnTo>
                  <a:pt x="68812" y="164639"/>
                </a:lnTo>
                <a:lnTo>
                  <a:pt x="96929" y="128991"/>
                </a:lnTo>
                <a:lnTo>
                  <a:pt x="128991" y="96929"/>
                </a:lnTo>
                <a:lnTo>
                  <a:pt x="164639" y="68812"/>
                </a:lnTo>
                <a:lnTo>
                  <a:pt x="203511" y="44999"/>
                </a:lnTo>
                <a:lnTo>
                  <a:pt x="245248" y="25852"/>
                </a:lnTo>
                <a:lnTo>
                  <a:pt x="289489" y="11730"/>
                </a:lnTo>
                <a:lnTo>
                  <a:pt x="335876" y="2992"/>
                </a:lnTo>
                <a:lnTo>
                  <a:pt x="384048" y="0"/>
                </a:lnTo>
                <a:lnTo>
                  <a:pt x="2130552" y="0"/>
                </a:lnTo>
                <a:lnTo>
                  <a:pt x="2178723" y="2992"/>
                </a:lnTo>
                <a:lnTo>
                  <a:pt x="2225110" y="11730"/>
                </a:lnTo>
                <a:lnTo>
                  <a:pt x="2269351" y="25852"/>
                </a:lnTo>
                <a:lnTo>
                  <a:pt x="2311088" y="44999"/>
                </a:lnTo>
                <a:lnTo>
                  <a:pt x="2349960" y="68812"/>
                </a:lnTo>
                <a:lnTo>
                  <a:pt x="2385608" y="96929"/>
                </a:lnTo>
                <a:lnTo>
                  <a:pt x="2417670" y="128991"/>
                </a:lnTo>
                <a:lnTo>
                  <a:pt x="2445787" y="164639"/>
                </a:lnTo>
                <a:lnTo>
                  <a:pt x="2469600" y="203511"/>
                </a:lnTo>
                <a:lnTo>
                  <a:pt x="2488747" y="245248"/>
                </a:lnTo>
                <a:lnTo>
                  <a:pt x="2502869" y="289489"/>
                </a:lnTo>
                <a:lnTo>
                  <a:pt x="2511607" y="335876"/>
                </a:lnTo>
                <a:lnTo>
                  <a:pt x="2514600" y="384047"/>
                </a:lnTo>
                <a:lnTo>
                  <a:pt x="2514600" y="1920239"/>
                </a:lnTo>
                <a:lnTo>
                  <a:pt x="2511607" y="1968413"/>
                </a:lnTo>
                <a:lnTo>
                  <a:pt x="2502869" y="2014802"/>
                </a:lnTo>
                <a:lnTo>
                  <a:pt x="2488747" y="2059045"/>
                </a:lnTo>
                <a:lnTo>
                  <a:pt x="2469600" y="2100782"/>
                </a:lnTo>
                <a:lnTo>
                  <a:pt x="2445787" y="2139654"/>
                </a:lnTo>
                <a:lnTo>
                  <a:pt x="2417670" y="2175301"/>
                </a:lnTo>
                <a:lnTo>
                  <a:pt x="2385608" y="2207362"/>
                </a:lnTo>
                <a:lnTo>
                  <a:pt x="2349960" y="2235479"/>
                </a:lnTo>
                <a:lnTo>
                  <a:pt x="2311088" y="2259290"/>
                </a:lnTo>
                <a:lnTo>
                  <a:pt x="2269351" y="2278437"/>
                </a:lnTo>
                <a:lnTo>
                  <a:pt x="2225110" y="2292558"/>
                </a:lnTo>
                <a:lnTo>
                  <a:pt x="2178723" y="2301295"/>
                </a:lnTo>
                <a:lnTo>
                  <a:pt x="2130552" y="2304288"/>
                </a:lnTo>
                <a:lnTo>
                  <a:pt x="384048" y="2304288"/>
                </a:lnTo>
                <a:lnTo>
                  <a:pt x="335876" y="2301295"/>
                </a:lnTo>
                <a:lnTo>
                  <a:pt x="289489" y="2292558"/>
                </a:lnTo>
                <a:lnTo>
                  <a:pt x="245248" y="2278437"/>
                </a:lnTo>
                <a:lnTo>
                  <a:pt x="203511" y="2259290"/>
                </a:lnTo>
                <a:lnTo>
                  <a:pt x="164639" y="2235479"/>
                </a:lnTo>
                <a:lnTo>
                  <a:pt x="128991" y="2207362"/>
                </a:lnTo>
                <a:lnTo>
                  <a:pt x="96929" y="2175301"/>
                </a:lnTo>
                <a:lnTo>
                  <a:pt x="68812" y="2139654"/>
                </a:lnTo>
                <a:lnTo>
                  <a:pt x="44999" y="2100782"/>
                </a:lnTo>
                <a:lnTo>
                  <a:pt x="25852" y="2059045"/>
                </a:lnTo>
                <a:lnTo>
                  <a:pt x="11730" y="2014802"/>
                </a:lnTo>
                <a:lnTo>
                  <a:pt x="2992" y="1968413"/>
                </a:lnTo>
                <a:lnTo>
                  <a:pt x="0" y="1920239"/>
                </a:lnTo>
                <a:lnTo>
                  <a:pt x="0" y="384047"/>
                </a:lnTo>
                <a:close/>
              </a:path>
            </a:pathLst>
          </a:custGeom>
          <a:ln w="76200">
            <a:solidFill>
              <a:srgbClr val="C5DF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24758" y="4028313"/>
            <a:ext cx="2077085" cy="1549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личном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кабинете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граждан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Кемеровской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области-</a:t>
            </a:r>
            <a:r>
              <a:rPr sz="2000" spc="-10" dirty="0">
                <a:latin typeface="Calibri"/>
                <a:cs typeface="Calibri"/>
              </a:rPr>
              <a:t>Кузбасса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cabinet.ruobr.ru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78523" y="3665220"/>
            <a:ext cx="2514600" cy="2304415"/>
          </a:xfrm>
          <a:custGeom>
            <a:avLst/>
            <a:gdLst/>
            <a:ahLst/>
            <a:cxnLst/>
            <a:rect l="l" t="t" r="r" b="b"/>
            <a:pathLst>
              <a:path w="2514600" h="2304415">
                <a:moveTo>
                  <a:pt x="0" y="384047"/>
                </a:moveTo>
                <a:lnTo>
                  <a:pt x="2992" y="335876"/>
                </a:lnTo>
                <a:lnTo>
                  <a:pt x="11730" y="289489"/>
                </a:lnTo>
                <a:lnTo>
                  <a:pt x="25852" y="245248"/>
                </a:lnTo>
                <a:lnTo>
                  <a:pt x="44999" y="203511"/>
                </a:lnTo>
                <a:lnTo>
                  <a:pt x="68812" y="164639"/>
                </a:lnTo>
                <a:lnTo>
                  <a:pt x="96929" y="128991"/>
                </a:lnTo>
                <a:lnTo>
                  <a:pt x="128991" y="96929"/>
                </a:lnTo>
                <a:lnTo>
                  <a:pt x="164639" y="68812"/>
                </a:lnTo>
                <a:lnTo>
                  <a:pt x="203511" y="44999"/>
                </a:lnTo>
                <a:lnTo>
                  <a:pt x="245248" y="25852"/>
                </a:lnTo>
                <a:lnTo>
                  <a:pt x="289489" y="11730"/>
                </a:lnTo>
                <a:lnTo>
                  <a:pt x="335876" y="2992"/>
                </a:lnTo>
                <a:lnTo>
                  <a:pt x="384048" y="0"/>
                </a:lnTo>
                <a:lnTo>
                  <a:pt x="2130552" y="0"/>
                </a:lnTo>
                <a:lnTo>
                  <a:pt x="2178723" y="2992"/>
                </a:lnTo>
                <a:lnTo>
                  <a:pt x="2225110" y="11730"/>
                </a:lnTo>
                <a:lnTo>
                  <a:pt x="2269351" y="25852"/>
                </a:lnTo>
                <a:lnTo>
                  <a:pt x="2311088" y="44999"/>
                </a:lnTo>
                <a:lnTo>
                  <a:pt x="2349960" y="68812"/>
                </a:lnTo>
                <a:lnTo>
                  <a:pt x="2385608" y="96929"/>
                </a:lnTo>
                <a:lnTo>
                  <a:pt x="2417670" y="128991"/>
                </a:lnTo>
                <a:lnTo>
                  <a:pt x="2445787" y="164639"/>
                </a:lnTo>
                <a:lnTo>
                  <a:pt x="2469600" y="203511"/>
                </a:lnTo>
                <a:lnTo>
                  <a:pt x="2488747" y="245248"/>
                </a:lnTo>
                <a:lnTo>
                  <a:pt x="2502869" y="289489"/>
                </a:lnTo>
                <a:lnTo>
                  <a:pt x="2511607" y="335876"/>
                </a:lnTo>
                <a:lnTo>
                  <a:pt x="2514600" y="384047"/>
                </a:lnTo>
                <a:lnTo>
                  <a:pt x="2514600" y="1920239"/>
                </a:lnTo>
                <a:lnTo>
                  <a:pt x="2511607" y="1968413"/>
                </a:lnTo>
                <a:lnTo>
                  <a:pt x="2502869" y="2014802"/>
                </a:lnTo>
                <a:lnTo>
                  <a:pt x="2488747" y="2059045"/>
                </a:lnTo>
                <a:lnTo>
                  <a:pt x="2469600" y="2100782"/>
                </a:lnTo>
                <a:lnTo>
                  <a:pt x="2445787" y="2139654"/>
                </a:lnTo>
                <a:lnTo>
                  <a:pt x="2417670" y="2175301"/>
                </a:lnTo>
                <a:lnTo>
                  <a:pt x="2385608" y="2207362"/>
                </a:lnTo>
                <a:lnTo>
                  <a:pt x="2349960" y="2235479"/>
                </a:lnTo>
                <a:lnTo>
                  <a:pt x="2311088" y="2259290"/>
                </a:lnTo>
                <a:lnTo>
                  <a:pt x="2269351" y="2278437"/>
                </a:lnTo>
                <a:lnTo>
                  <a:pt x="2225110" y="2292558"/>
                </a:lnTo>
                <a:lnTo>
                  <a:pt x="2178723" y="2301295"/>
                </a:lnTo>
                <a:lnTo>
                  <a:pt x="2130552" y="2304288"/>
                </a:lnTo>
                <a:lnTo>
                  <a:pt x="384048" y="2304288"/>
                </a:lnTo>
                <a:lnTo>
                  <a:pt x="335876" y="2301295"/>
                </a:lnTo>
                <a:lnTo>
                  <a:pt x="289489" y="2292558"/>
                </a:lnTo>
                <a:lnTo>
                  <a:pt x="245248" y="2278437"/>
                </a:lnTo>
                <a:lnTo>
                  <a:pt x="203511" y="2259290"/>
                </a:lnTo>
                <a:lnTo>
                  <a:pt x="164639" y="2235479"/>
                </a:lnTo>
                <a:lnTo>
                  <a:pt x="128991" y="2207362"/>
                </a:lnTo>
                <a:lnTo>
                  <a:pt x="96929" y="2175301"/>
                </a:lnTo>
                <a:lnTo>
                  <a:pt x="68812" y="2139654"/>
                </a:lnTo>
                <a:lnTo>
                  <a:pt x="44999" y="2100782"/>
                </a:lnTo>
                <a:lnTo>
                  <a:pt x="25852" y="2059045"/>
                </a:lnTo>
                <a:lnTo>
                  <a:pt x="11730" y="2014802"/>
                </a:lnTo>
                <a:lnTo>
                  <a:pt x="2992" y="1968413"/>
                </a:lnTo>
                <a:lnTo>
                  <a:pt x="0" y="1920239"/>
                </a:lnTo>
                <a:lnTo>
                  <a:pt x="0" y="384047"/>
                </a:lnTo>
                <a:close/>
              </a:path>
            </a:pathLst>
          </a:custGeom>
          <a:ln w="76200">
            <a:solidFill>
              <a:srgbClr val="C5DF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43192" y="3872865"/>
            <a:ext cx="198437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302260" indent="12446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по</a:t>
            </a:r>
            <a:r>
              <a:rPr sz="2400" spc="-20" dirty="0">
                <a:latin typeface="Calibri"/>
                <a:cs typeface="Calibri"/>
              </a:rPr>
              <a:t> почте </a:t>
            </a:r>
            <a:r>
              <a:rPr sz="2400" spc="-10" dirty="0">
                <a:latin typeface="Calibri"/>
                <a:cs typeface="Calibri"/>
              </a:rPr>
              <a:t>заказным </a:t>
            </a:r>
            <a:r>
              <a:rPr sz="2400" dirty="0">
                <a:latin typeface="Calibri"/>
                <a:cs typeface="Calibri"/>
              </a:rPr>
              <a:t>письмом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с</a:t>
            </a:r>
            <a:endParaRPr sz="2400">
              <a:latin typeface="Calibri"/>
              <a:cs typeface="Calibri"/>
            </a:endParaRPr>
          </a:p>
          <a:p>
            <a:pPr marL="262255" marR="5080" indent="-25019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уведомлением 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вручении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63811" y="1668779"/>
            <a:ext cx="2514600" cy="2304415"/>
          </a:xfrm>
          <a:custGeom>
            <a:avLst/>
            <a:gdLst/>
            <a:ahLst/>
            <a:cxnLst/>
            <a:rect l="l" t="t" r="r" b="b"/>
            <a:pathLst>
              <a:path w="2514600" h="2304415">
                <a:moveTo>
                  <a:pt x="0" y="384048"/>
                </a:moveTo>
                <a:lnTo>
                  <a:pt x="2992" y="335876"/>
                </a:lnTo>
                <a:lnTo>
                  <a:pt x="11730" y="289489"/>
                </a:lnTo>
                <a:lnTo>
                  <a:pt x="25852" y="245248"/>
                </a:lnTo>
                <a:lnTo>
                  <a:pt x="44999" y="203511"/>
                </a:lnTo>
                <a:lnTo>
                  <a:pt x="68812" y="164639"/>
                </a:lnTo>
                <a:lnTo>
                  <a:pt x="96929" y="128991"/>
                </a:lnTo>
                <a:lnTo>
                  <a:pt x="128991" y="96929"/>
                </a:lnTo>
                <a:lnTo>
                  <a:pt x="164639" y="68812"/>
                </a:lnTo>
                <a:lnTo>
                  <a:pt x="203511" y="44999"/>
                </a:lnTo>
                <a:lnTo>
                  <a:pt x="245248" y="25852"/>
                </a:lnTo>
                <a:lnTo>
                  <a:pt x="289489" y="11730"/>
                </a:lnTo>
                <a:lnTo>
                  <a:pt x="335876" y="2992"/>
                </a:lnTo>
                <a:lnTo>
                  <a:pt x="384048" y="0"/>
                </a:lnTo>
                <a:lnTo>
                  <a:pt x="2130552" y="0"/>
                </a:lnTo>
                <a:lnTo>
                  <a:pt x="2178723" y="2992"/>
                </a:lnTo>
                <a:lnTo>
                  <a:pt x="2225110" y="11730"/>
                </a:lnTo>
                <a:lnTo>
                  <a:pt x="2269351" y="25852"/>
                </a:lnTo>
                <a:lnTo>
                  <a:pt x="2311088" y="44999"/>
                </a:lnTo>
                <a:lnTo>
                  <a:pt x="2349960" y="68812"/>
                </a:lnTo>
                <a:lnTo>
                  <a:pt x="2385608" y="96929"/>
                </a:lnTo>
                <a:lnTo>
                  <a:pt x="2417670" y="128991"/>
                </a:lnTo>
                <a:lnTo>
                  <a:pt x="2445787" y="164639"/>
                </a:lnTo>
                <a:lnTo>
                  <a:pt x="2469600" y="203511"/>
                </a:lnTo>
                <a:lnTo>
                  <a:pt x="2488747" y="245248"/>
                </a:lnTo>
                <a:lnTo>
                  <a:pt x="2502869" y="289489"/>
                </a:lnTo>
                <a:lnTo>
                  <a:pt x="2511607" y="335876"/>
                </a:lnTo>
                <a:lnTo>
                  <a:pt x="2514600" y="384048"/>
                </a:lnTo>
                <a:lnTo>
                  <a:pt x="2514600" y="1920240"/>
                </a:lnTo>
                <a:lnTo>
                  <a:pt x="2511607" y="1968411"/>
                </a:lnTo>
                <a:lnTo>
                  <a:pt x="2502869" y="2014798"/>
                </a:lnTo>
                <a:lnTo>
                  <a:pt x="2488747" y="2059039"/>
                </a:lnTo>
                <a:lnTo>
                  <a:pt x="2469600" y="2100776"/>
                </a:lnTo>
                <a:lnTo>
                  <a:pt x="2445787" y="2139648"/>
                </a:lnTo>
                <a:lnTo>
                  <a:pt x="2417670" y="2175296"/>
                </a:lnTo>
                <a:lnTo>
                  <a:pt x="2385608" y="2207358"/>
                </a:lnTo>
                <a:lnTo>
                  <a:pt x="2349960" y="2235475"/>
                </a:lnTo>
                <a:lnTo>
                  <a:pt x="2311088" y="2259288"/>
                </a:lnTo>
                <a:lnTo>
                  <a:pt x="2269351" y="2278435"/>
                </a:lnTo>
                <a:lnTo>
                  <a:pt x="2225110" y="2292557"/>
                </a:lnTo>
                <a:lnTo>
                  <a:pt x="2178723" y="2301295"/>
                </a:lnTo>
                <a:lnTo>
                  <a:pt x="2130552" y="2304288"/>
                </a:lnTo>
                <a:lnTo>
                  <a:pt x="384048" y="2304288"/>
                </a:lnTo>
                <a:lnTo>
                  <a:pt x="335876" y="2301295"/>
                </a:lnTo>
                <a:lnTo>
                  <a:pt x="289489" y="2292557"/>
                </a:lnTo>
                <a:lnTo>
                  <a:pt x="245248" y="2278435"/>
                </a:lnTo>
                <a:lnTo>
                  <a:pt x="203511" y="2259288"/>
                </a:lnTo>
                <a:lnTo>
                  <a:pt x="164639" y="2235475"/>
                </a:lnTo>
                <a:lnTo>
                  <a:pt x="128991" y="2207358"/>
                </a:lnTo>
                <a:lnTo>
                  <a:pt x="96929" y="2175296"/>
                </a:lnTo>
                <a:lnTo>
                  <a:pt x="68812" y="2139648"/>
                </a:lnTo>
                <a:lnTo>
                  <a:pt x="44999" y="2100776"/>
                </a:lnTo>
                <a:lnTo>
                  <a:pt x="25852" y="2059039"/>
                </a:lnTo>
                <a:lnTo>
                  <a:pt x="11730" y="2014798"/>
                </a:lnTo>
                <a:lnTo>
                  <a:pt x="2992" y="1968411"/>
                </a:lnTo>
                <a:lnTo>
                  <a:pt x="0" y="1920240"/>
                </a:lnTo>
                <a:lnTo>
                  <a:pt x="0" y="384048"/>
                </a:lnTo>
                <a:close/>
              </a:path>
            </a:pathLst>
          </a:custGeom>
          <a:ln w="76200">
            <a:solidFill>
              <a:srgbClr val="C5DF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823195" y="2356561"/>
            <a:ext cx="119634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8745" marR="5080" indent="-10668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Calibri"/>
                <a:cs typeface="Calibri"/>
              </a:rPr>
              <a:t>лично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в </a:t>
            </a:r>
            <a:r>
              <a:rPr sz="2800" spc="-10" dirty="0">
                <a:latin typeface="Calibri"/>
                <a:cs typeface="Calibri"/>
              </a:rPr>
              <a:t>школе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105393" y="1409700"/>
            <a:ext cx="782955" cy="768985"/>
            <a:chOff x="8105393" y="1409700"/>
            <a:chExt cx="782955" cy="768985"/>
          </a:xfrm>
        </p:grpSpPr>
        <p:sp>
          <p:nvSpPr>
            <p:cNvPr id="13" name="object 13"/>
            <p:cNvSpPr/>
            <p:nvPr/>
          </p:nvSpPr>
          <p:spPr>
            <a:xfrm>
              <a:off x="8111743" y="1416050"/>
              <a:ext cx="770255" cy="756285"/>
            </a:xfrm>
            <a:custGeom>
              <a:avLst/>
              <a:gdLst/>
              <a:ahLst/>
              <a:cxnLst/>
              <a:rect l="l" t="t" r="r" b="b"/>
              <a:pathLst>
                <a:path w="770254" h="756285">
                  <a:moveTo>
                    <a:pt x="281304" y="0"/>
                  </a:moveTo>
                  <a:lnTo>
                    <a:pt x="0" y="306832"/>
                  </a:lnTo>
                  <a:lnTo>
                    <a:pt x="322579" y="602488"/>
                  </a:lnTo>
                  <a:lnTo>
                    <a:pt x="181863" y="755903"/>
                  </a:lnTo>
                  <a:lnTo>
                    <a:pt x="770001" y="730376"/>
                  </a:lnTo>
                  <a:lnTo>
                    <a:pt x="744474" y="142239"/>
                  </a:lnTo>
                  <a:lnTo>
                    <a:pt x="603884" y="295655"/>
                  </a:lnTo>
                  <a:lnTo>
                    <a:pt x="281304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111743" y="1416050"/>
              <a:ext cx="770255" cy="756285"/>
            </a:xfrm>
            <a:custGeom>
              <a:avLst/>
              <a:gdLst/>
              <a:ahLst/>
              <a:cxnLst/>
              <a:rect l="l" t="t" r="r" b="b"/>
              <a:pathLst>
                <a:path w="770254" h="756285">
                  <a:moveTo>
                    <a:pt x="181863" y="755903"/>
                  </a:moveTo>
                  <a:lnTo>
                    <a:pt x="322579" y="602488"/>
                  </a:lnTo>
                  <a:lnTo>
                    <a:pt x="0" y="306832"/>
                  </a:lnTo>
                  <a:lnTo>
                    <a:pt x="281304" y="0"/>
                  </a:lnTo>
                  <a:lnTo>
                    <a:pt x="603884" y="295655"/>
                  </a:lnTo>
                  <a:lnTo>
                    <a:pt x="744474" y="142239"/>
                  </a:lnTo>
                  <a:lnTo>
                    <a:pt x="770001" y="730376"/>
                  </a:lnTo>
                  <a:lnTo>
                    <a:pt x="181863" y="755903"/>
                  </a:lnTo>
                  <a:close/>
                </a:path>
              </a:pathLst>
            </a:custGeom>
            <a:ln w="12700">
              <a:solidFill>
                <a:srgbClr val="C5DF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475609" y="1394460"/>
            <a:ext cx="825500" cy="795655"/>
            <a:chOff x="3475609" y="1394460"/>
            <a:chExt cx="825500" cy="795655"/>
          </a:xfrm>
        </p:grpSpPr>
        <p:sp>
          <p:nvSpPr>
            <p:cNvPr id="16" name="object 16"/>
            <p:cNvSpPr/>
            <p:nvPr/>
          </p:nvSpPr>
          <p:spPr>
            <a:xfrm>
              <a:off x="3481959" y="1400810"/>
              <a:ext cx="812800" cy="782955"/>
            </a:xfrm>
            <a:custGeom>
              <a:avLst/>
              <a:gdLst/>
              <a:ahLst/>
              <a:cxnLst/>
              <a:rect l="l" t="t" r="r" b="b"/>
              <a:pathLst>
                <a:path w="812800" h="782955">
                  <a:moveTo>
                    <a:pt x="542925" y="0"/>
                  </a:moveTo>
                  <a:lnTo>
                    <a:pt x="182117" y="307213"/>
                  </a:lnTo>
                  <a:lnTo>
                    <a:pt x="47243" y="148716"/>
                  </a:lnTo>
                  <a:lnTo>
                    <a:pt x="0" y="735456"/>
                  </a:lnTo>
                  <a:lnTo>
                    <a:pt x="586866" y="782574"/>
                  </a:lnTo>
                  <a:lnTo>
                    <a:pt x="451865" y="624204"/>
                  </a:lnTo>
                  <a:lnTo>
                    <a:pt x="812800" y="316991"/>
                  </a:lnTo>
                  <a:lnTo>
                    <a:pt x="542925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81959" y="1400810"/>
              <a:ext cx="812800" cy="782955"/>
            </a:xfrm>
            <a:custGeom>
              <a:avLst/>
              <a:gdLst/>
              <a:ahLst/>
              <a:cxnLst/>
              <a:rect l="l" t="t" r="r" b="b"/>
              <a:pathLst>
                <a:path w="812800" h="782955">
                  <a:moveTo>
                    <a:pt x="47243" y="148716"/>
                  </a:moveTo>
                  <a:lnTo>
                    <a:pt x="182117" y="307213"/>
                  </a:lnTo>
                  <a:lnTo>
                    <a:pt x="542925" y="0"/>
                  </a:lnTo>
                  <a:lnTo>
                    <a:pt x="812800" y="316991"/>
                  </a:lnTo>
                  <a:lnTo>
                    <a:pt x="451865" y="624204"/>
                  </a:lnTo>
                  <a:lnTo>
                    <a:pt x="586866" y="782574"/>
                  </a:lnTo>
                  <a:lnTo>
                    <a:pt x="0" y="735456"/>
                  </a:lnTo>
                  <a:lnTo>
                    <a:pt x="47243" y="148716"/>
                  </a:lnTo>
                  <a:close/>
                </a:path>
              </a:pathLst>
            </a:custGeom>
            <a:ln w="12700">
              <a:solidFill>
                <a:srgbClr val="C5DF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496942" y="1583689"/>
            <a:ext cx="1057910" cy="1758314"/>
            <a:chOff x="4496942" y="1583689"/>
            <a:chExt cx="1057910" cy="1758314"/>
          </a:xfrm>
        </p:grpSpPr>
        <p:sp>
          <p:nvSpPr>
            <p:cNvPr id="19" name="object 19"/>
            <p:cNvSpPr/>
            <p:nvPr/>
          </p:nvSpPr>
          <p:spPr>
            <a:xfrm>
              <a:off x="4503292" y="1590039"/>
              <a:ext cx="1045210" cy="1745614"/>
            </a:xfrm>
            <a:custGeom>
              <a:avLst/>
              <a:gdLst/>
              <a:ahLst/>
              <a:cxnLst/>
              <a:rect l="l" t="t" r="r" b="b"/>
              <a:pathLst>
                <a:path w="1045210" h="1745614">
                  <a:moveTo>
                    <a:pt x="653161" y="0"/>
                  </a:moveTo>
                  <a:lnTo>
                    <a:pt x="196087" y="1283081"/>
                  </a:lnTo>
                  <a:lnTo>
                    <a:pt x="0" y="1213231"/>
                  </a:lnTo>
                  <a:lnTo>
                    <a:pt x="252476" y="1745107"/>
                  </a:lnTo>
                  <a:lnTo>
                    <a:pt x="784225" y="1492631"/>
                  </a:lnTo>
                  <a:lnTo>
                    <a:pt x="588137" y="1422781"/>
                  </a:lnTo>
                  <a:lnTo>
                    <a:pt x="1045210" y="139700"/>
                  </a:lnTo>
                  <a:lnTo>
                    <a:pt x="653161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03292" y="1590039"/>
              <a:ext cx="1045210" cy="1745614"/>
            </a:xfrm>
            <a:custGeom>
              <a:avLst/>
              <a:gdLst/>
              <a:ahLst/>
              <a:cxnLst/>
              <a:rect l="l" t="t" r="r" b="b"/>
              <a:pathLst>
                <a:path w="1045210" h="1745614">
                  <a:moveTo>
                    <a:pt x="0" y="1213231"/>
                  </a:moveTo>
                  <a:lnTo>
                    <a:pt x="196087" y="1283081"/>
                  </a:lnTo>
                  <a:lnTo>
                    <a:pt x="653161" y="0"/>
                  </a:lnTo>
                  <a:lnTo>
                    <a:pt x="1045210" y="139700"/>
                  </a:lnTo>
                  <a:lnTo>
                    <a:pt x="588137" y="1422781"/>
                  </a:lnTo>
                  <a:lnTo>
                    <a:pt x="784225" y="1492631"/>
                  </a:lnTo>
                  <a:lnTo>
                    <a:pt x="252476" y="1745107"/>
                  </a:lnTo>
                  <a:lnTo>
                    <a:pt x="0" y="1213231"/>
                  </a:lnTo>
                  <a:close/>
                </a:path>
              </a:pathLst>
            </a:custGeom>
            <a:ln w="12700">
              <a:solidFill>
                <a:srgbClr val="C5DF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7089267" y="1581530"/>
            <a:ext cx="969644" cy="1684655"/>
            <a:chOff x="7089267" y="1581530"/>
            <a:chExt cx="969644" cy="1684655"/>
          </a:xfrm>
        </p:grpSpPr>
        <p:sp>
          <p:nvSpPr>
            <p:cNvPr id="22" name="object 22"/>
            <p:cNvSpPr/>
            <p:nvPr/>
          </p:nvSpPr>
          <p:spPr>
            <a:xfrm>
              <a:off x="7095617" y="1587880"/>
              <a:ext cx="956944" cy="1671955"/>
            </a:xfrm>
            <a:custGeom>
              <a:avLst/>
              <a:gdLst/>
              <a:ahLst/>
              <a:cxnLst/>
              <a:rect l="l" t="t" r="r" b="b"/>
              <a:pathLst>
                <a:path w="956945" h="1671954">
                  <a:moveTo>
                    <a:pt x="399287" y="0"/>
                  </a:moveTo>
                  <a:lnTo>
                    <a:pt x="0" y="117729"/>
                  </a:lnTo>
                  <a:lnTo>
                    <a:pt x="357885" y="1331468"/>
                  </a:lnTo>
                  <a:lnTo>
                    <a:pt x="158241" y="1390269"/>
                  </a:lnTo>
                  <a:lnTo>
                    <a:pt x="675131" y="1671828"/>
                  </a:lnTo>
                  <a:lnTo>
                    <a:pt x="956690" y="1154938"/>
                  </a:lnTo>
                  <a:lnTo>
                    <a:pt x="757174" y="1213739"/>
                  </a:lnTo>
                  <a:lnTo>
                    <a:pt x="39928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95617" y="1587880"/>
              <a:ext cx="956944" cy="1671955"/>
            </a:xfrm>
            <a:custGeom>
              <a:avLst/>
              <a:gdLst/>
              <a:ahLst/>
              <a:cxnLst/>
              <a:rect l="l" t="t" r="r" b="b"/>
              <a:pathLst>
                <a:path w="956945" h="1671954">
                  <a:moveTo>
                    <a:pt x="158241" y="1390269"/>
                  </a:moveTo>
                  <a:lnTo>
                    <a:pt x="357885" y="1331468"/>
                  </a:lnTo>
                  <a:lnTo>
                    <a:pt x="0" y="117729"/>
                  </a:lnTo>
                  <a:lnTo>
                    <a:pt x="399287" y="0"/>
                  </a:lnTo>
                  <a:lnTo>
                    <a:pt x="757174" y="1213739"/>
                  </a:lnTo>
                  <a:lnTo>
                    <a:pt x="956690" y="1154938"/>
                  </a:lnTo>
                  <a:lnTo>
                    <a:pt x="675131" y="1671828"/>
                  </a:lnTo>
                  <a:lnTo>
                    <a:pt x="158241" y="1390269"/>
                  </a:lnTo>
                  <a:close/>
                </a:path>
              </a:pathLst>
            </a:custGeom>
            <a:ln w="12700">
              <a:solidFill>
                <a:srgbClr val="C5DF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26751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284288" y="0"/>
            <a:ext cx="7772400" cy="14287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ОФОРМИТЬ УСЛУГУ ЧЕРЕЗ ПОРТАЛ </a:t>
            </a:r>
            <a:b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«Электронная школа 2.0»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4288" y="1565275"/>
            <a:ext cx="8877300" cy="4857750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Приём заявок начинается с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 марта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разделе «Услуги» на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https://cabinet.ruobr.ru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Необходимо внести следующую информацию: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- данные свидетельства о рождении ребёнка;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- адрес регистрации ребёнка по месту жительства или пребывания на территории города Кемерово;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-паспортные данные заявителя (одного из родителей (законного представителя) ребёнка.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Войдите на портале в раздел «ОБО МНЕ/ЛИЧНАЯ ИНФОРМАЦИЯ». В данном разделе указывается информация о заявителе.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ЗАБУДЬТЕ СОХРАНИТЬ ВНЕСЁННЫЕ ДАННЫЕ!</a:t>
            </a:r>
          </a:p>
          <a:p>
            <a:pPr algn="just" eaLnBrk="1" hangingPunct="1">
              <a:buFont typeface="Wingdings 3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>
          <a:xfrm>
            <a:off x="1874838" y="71438"/>
            <a:ext cx="7772400" cy="14287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ОФОРМИТЬ УСЛУГУ ЧЕРЕЗ ПОРТАЛ </a:t>
            </a:r>
            <a:b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«Электронная школа 2.0»</a:t>
            </a:r>
          </a:p>
        </p:txBody>
      </p:sp>
      <p:sp>
        <p:nvSpPr>
          <p:cNvPr id="2457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1900" y="1500188"/>
            <a:ext cx="9058275" cy="4857750"/>
          </a:xfrm>
        </p:spPr>
        <p:txBody>
          <a:bodyPr rtlCol="0">
            <a:normAutofit lnSpcReduction="1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Войдите в раздел «ДЕТИ» (введите/проверьте данные о ребёнке: (кем вы приходитесь ребёнку, Ф. И. О., дата рождения, место рождения, адрес проживания).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ЗАБУДЬТЕ СОХРАНИТЬ ВСЕ ИЗМЕНЕНИЯ!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Войдите в раздел «Услуги». Заполните форму заявления. Проверьте данные. Обязательно укажите «ЖЕЛАЕМЫЙ КЛАСС ДЛЯ ЗАЧИСЛЕНИЯ» – 1. ЖЕЛАЕМЫЙ ГОД ЗАЧИСЛЕНИЯ  - 2025 – 2026 г.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Выбирается «ПОДАТЬ ЗАЯВЛЕНИЕ». Заявление подано.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>
          <a:xfrm>
            <a:off x="1404938" y="0"/>
            <a:ext cx="7772400" cy="14287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ОФОРМИТЬ УСЛУГУ ЧЕРЕЗ ПОРТАЛ </a:t>
            </a:r>
            <a:b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«Госуслуги»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2413" y="1500188"/>
            <a:ext cx="8117649" cy="4857750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Зарегистрироваться на портале </a:t>
            </a:r>
            <a:r>
              <a:rPr lang="en-US" b="1" spc="50" dirty="0">
                <a:ln w="9525" cmpd="sng">
                  <a:solidFill>
                    <a:srgbClr val="C000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b="1" spc="50" dirty="0" smtClean="0">
                <a:ln w="9525" cmpd="sng">
                  <a:solidFill>
                    <a:srgbClr val="C000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www.gosuslugi.ru</a:t>
            </a:r>
            <a:r>
              <a:rPr lang="ru-RU" b="1" spc="50" dirty="0" smtClean="0">
                <a:ln w="9525" cmpd="sng">
                  <a:solidFill>
                    <a:srgbClr val="C0000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и подтвердить свою учётную запись.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В разделе «Каталог услуг» перейти во вкладку «Образование».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В открывшемся окне выбрать вид услуги.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Далее необходимо уточнить, кто именно подаёт заявление.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Внести сведения о самом ребёнке.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Заполнить информацию о родителях.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ln w="0"/>
                <a:latin typeface="Times New Roman" pitchFamily="18" charset="0"/>
                <a:cs typeface="Times New Roman" pitchFamily="18" charset="0"/>
              </a:rPr>
              <a:t>Загрузить нужные документы.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 будущих первоклассников</a:t>
            </a: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в первом классе проходит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весь год в первую смену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Начало занятий в 8:00 часов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обучающихся первых классов есть дополнительные каникулы (середина февраля – одна неделя)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проходит по программе «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ШКОЛА РОССИИ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 учебников выдается из библиотеки школы (ребенок этот комплект получает от классного руководителя).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Рабочие тетради в учебно-методический комплекс не входят, приобретаются по желанию родителей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 будущих первоклассников</a:t>
            </a: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2238" y="1851025"/>
            <a:ext cx="9207500" cy="43513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мальчиков (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повседневная форма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брюки, джинсы, рубашка, водолазка, жилетка, пуловер;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темный костюм, светлая рубашка или водолазка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девочек (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повседневная форма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юбка/жилет, блузка, водолазка; сарафан темных тонов, блузка, водолазка; юбка/жилет, блузка, водолазка светлых тонов; сарафан темных тонов, блузка, водолазка светлых тонов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 будущих первоклассников</a:t>
            </a: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28813"/>
            <a:ext cx="9207500" cy="43513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для уроков физической культуры: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белая футболка,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шорты темные,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кеды на светлой подошве (чтобы не делали черных полосок на полу в зале).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Информация для родителей будущих первоклассников</a:t>
            </a:r>
            <a:endParaRPr lang="ru-RU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28813"/>
            <a:ext cx="9207500" cy="43513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ранец (по желанию ребенка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тетради: в клетку, в линейку, в косую линейку по 3 штуки;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альбом для рисования (количество листов не ограничено);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шариковая ручка, простой карандаш, ластик, ножницы, набор цветной бумаги, пластилин, акварельные краски (любые), набор цветных карандашей (по количеству от 12 шт.).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вопросам можно обращаться по телефону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28813"/>
            <a:ext cx="9207500" cy="435133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8 913 301 15 30 (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WhatsApp)</a:t>
            </a:r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Юлия Михайловна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– пятница с 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09:00 до 16:00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4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Суббота, воскресенье - выходной</a:t>
            </a:r>
            <a:endParaRPr lang="ru-RU" sz="5400" b="1" u="sng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18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>
          <a:xfrm>
            <a:off x="1403350" y="2030413"/>
            <a:ext cx="7767638" cy="1646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 r="71193"/>
          <a:stretch>
            <a:fillRect/>
          </a:stretch>
        </p:blipFill>
        <p:spPr bwMode="auto">
          <a:xfrm>
            <a:off x="0" y="0"/>
            <a:ext cx="139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562518" y="911860"/>
            <a:ext cx="10515600" cy="132715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921418"/>
                </a:solidFill>
                <a:latin typeface="Calibri" pitchFamily="34" charset="0"/>
              </a:rPr>
              <a:t>2025 – 2026 учебный год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 smtClean="0">
              <a:latin typeface="Calibri" pitchFamily="34" charset="0"/>
            </a:endParaRPr>
          </a:p>
        </p:txBody>
      </p:sp>
      <p:sp>
        <p:nvSpPr>
          <p:cNvPr id="18435" name="Объект 3"/>
          <p:cNvSpPr>
            <a:spLocks noGrp="1"/>
          </p:cNvSpPr>
          <p:nvPr>
            <p:ph idx="4294967295"/>
          </p:nvPr>
        </p:nvSpPr>
        <p:spPr>
          <a:xfrm>
            <a:off x="1290695" y="2239010"/>
            <a:ext cx="10726737" cy="544195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Планируемое кол-во</a:t>
            </a:r>
          </a:p>
          <a:p>
            <a:pPr marL="0" indent="0" algn="ctr">
              <a:buFont typeface="Arial" charset="0"/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классов – 5 (125 человек)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569922" y="0"/>
            <a:ext cx="7772400" cy="1362075"/>
          </a:xfrm>
        </p:spPr>
        <p:txBody>
          <a:bodyPr/>
          <a:lstStyle/>
          <a:p>
            <a:pPr algn="ctr" eaLnBrk="1" hangingPunct="1"/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Текст 2"/>
          <p:cNvSpPr>
            <a:spLocks noGrp="1"/>
          </p:cNvSpPr>
          <p:nvPr>
            <p:ph type="body" idx="1"/>
          </p:nvPr>
        </p:nvSpPr>
        <p:spPr>
          <a:xfrm>
            <a:off x="1327900" y="1658505"/>
            <a:ext cx="9686925" cy="3768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электронных заявлений для детей, проживающих на закреплённой территории, доступна с 29.03.2025 г. по 30.06.2025 г.</a:t>
            </a:r>
          </a:p>
          <a:p>
            <a:pPr eaLnBrk="1" hangingPunct="1">
              <a:lnSpc>
                <a:spcPct val="80000"/>
              </a:lnSpc>
            </a:pPr>
            <a:endParaRPr lang="ru-RU" sz="3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Запись для детей, </a:t>
            </a:r>
            <a:r>
              <a:rPr lang="ru-RU" sz="36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проживающих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закреплённой территории, с 06.07.2025 по 05.09.2025 г. 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(ПРИ НАЛИЧИИ СВОБОДНЫХ МЕСТ).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31850" y="-1535113"/>
            <a:ext cx="10515600" cy="2852738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МИКРОУЧАСТОК ШКОЛЫ</a:t>
            </a:r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831850" y="1549400"/>
            <a:ext cx="10515600" cy="4503738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МАОУ «СОШ № 93» относятся:</a:t>
            </a:r>
          </a:p>
          <a:p>
            <a:pPr eaLnBrk="1" hangingPunct="1"/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Просп. Ленинградский №№ 30, 30/1, 30/2, 30/3, 30/4, 30а, 30б, 30в, 32а, 34, 34а, 36, 36а, 36б, 38, 38а, 38б, 40, 40а, 40б, 40в</a:t>
            </a:r>
          </a:p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Просп. Комсомольский № 34, 36, 38, 49г </a:t>
            </a:r>
          </a:p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Просп. Химиков №№ 34, 43, 43а, 43б, 47, 47а, 49, 49а, 51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620981" y="792510"/>
            <a:ext cx="8053850" cy="1751185"/>
          </a:xfrm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Дата начала приёма заявлений в 1 класс в 2025 г.</a:t>
            </a:r>
          </a:p>
        </p:txBody>
      </p:sp>
      <p:sp>
        <p:nvSpPr>
          <p:cNvPr id="14338" name="Текст 2"/>
          <p:cNvSpPr>
            <a:spLocks noGrp="1"/>
          </p:cNvSpPr>
          <p:nvPr>
            <p:ph type="body" idx="1"/>
          </p:nvPr>
        </p:nvSpPr>
        <p:spPr>
          <a:xfrm>
            <a:off x="604347" y="1936865"/>
            <a:ext cx="9686925" cy="3217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4800" dirty="0" smtClean="0">
                <a:solidFill>
                  <a:schemeClr val="tx1"/>
                </a:solidFill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марта с 08:00</a:t>
            </a:r>
          </a:p>
          <a:p>
            <a:pPr eaLnBrk="1" hangingPunct="1">
              <a:lnSpc>
                <a:spcPct val="80000"/>
              </a:lnSpc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37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1677988" y="468313"/>
            <a:ext cx="7772400" cy="1751185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График приёма документов в 1 класс в последующие дни (апрель – май 2025 г.)</a:t>
            </a:r>
          </a:p>
        </p:txBody>
      </p:sp>
      <p:sp>
        <p:nvSpPr>
          <p:cNvPr id="14338" name="Текст 2"/>
          <p:cNvSpPr>
            <a:spLocks noGrp="1"/>
          </p:cNvSpPr>
          <p:nvPr>
            <p:ph type="body" idx="1"/>
          </p:nvPr>
        </p:nvSpPr>
        <p:spPr>
          <a:xfrm>
            <a:off x="1319588" y="2377440"/>
            <a:ext cx="9686925" cy="354855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ВТОРНИК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08:00 до 11:00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14:00 до 17:00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ПЯТНИЦА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14:00 до 17:00.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41623" y="1233288"/>
            <a:ext cx="1354478" cy="139041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64405" y="3966975"/>
            <a:ext cx="941936" cy="126682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45664" y="1392974"/>
            <a:ext cx="918781" cy="85784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53481" y="1573159"/>
            <a:ext cx="845263" cy="909309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416051" y="1397508"/>
            <a:ext cx="3249295" cy="5105400"/>
          </a:xfrm>
          <a:custGeom>
            <a:avLst/>
            <a:gdLst/>
            <a:ahLst/>
            <a:cxnLst/>
            <a:rect l="l" t="t" r="r" b="b"/>
            <a:pathLst>
              <a:path w="3249295" h="5105400">
                <a:moveTo>
                  <a:pt x="0" y="541527"/>
                </a:moveTo>
                <a:lnTo>
                  <a:pt x="1987" y="494801"/>
                </a:lnTo>
                <a:lnTo>
                  <a:pt x="7842" y="449179"/>
                </a:lnTo>
                <a:lnTo>
                  <a:pt x="17402" y="404823"/>
                </a:lnTo>
                <a:lnTo>
                  <a:pt x="30503" y="361897"/>
                </a:lnTo>
                <a:lnTo>
                  <a:pt x="46985" y="320562"/>
                </a:lnTo>
                <a:lnTo>
                  <a:pt x="66683" y="280980"/>
                </a:lnTo>
                <a:lnTo>
                  <a:pt x="89435" y="243316"/>
                </a:lnTo>
                <a:lnTo>
                  <a:pt x="115080" y="207731"/>
                </a:lnTo>
                <a:lnTo>
                  <a:pt x="143453" y="174387"/>
                </a:lnTo>
                <a:lnTo>
                  <a:pt x="174394" y="143448"/>
                </a:lnTo>
                <a:lnTo>
                  <a:pt x="207739" y="115075"/>
                </a:lnTo>
                <a:lnTo>
                  <a:pt x="243325" y="89431"/>
                </a:lnTo>
                <a:lnTo>
                  <a:pt x="280990" y="66680"/>
                </a:lnTo>
                <a:lnTo>
                  <a:pt x="320572" y="46982"/>
                </a:lnTo>
                <a:lnTo>
                  <a:pt x="361908" y="30502"/>
                </a:lnTo>
                <a:lnTo>
                  <a:pt x="404835" y="17401"/>
                </a:lnTo>
                <a:lnTo>
                  <a:pt x="449191" y="7842"/>
                </a:lnTo>
                <a:lnTo>
                  <a:pt x="494814" y="1987"/>
                </a:lnTo>
                <a:lnTo>
                  <a:pt x="541540" y="0"/>
                </a:lnTo>
                <a:lnTo>
                  <a:pt x="2707640" y="0"/>
                </a:lnTo>
                <a:lnTo>
                  <a:pt x="2754366" y="1987"/>
                </a:lnTo>
                <a:lnTo>
                  <a:pt x="2799988" y="7842"/>
                </a:lnTo>
                <a:lnTo>
                  <a:pt x="2844344" y="17401"/>
                </a:lnTo>
                <a:lnTo>
                  <a:pt x="2887270" y="30502"/>
                </a:lnTo>
                <a:lnTo>
                  <a:pt x="2928605" y="46982"/>
                </a:lnTo>
                <a:lnTo>
                  <a:pt x="2968187" y="66680"/>
                </a:lnTo>
                <a:lnTo>
                  <a:pt x="3005851" y="89431"/>
                </a:lnTo>
                <a:lnTo>
                  <a:pt x="3041436" y="115075"/>
                </a:lnTo>
                <a:lnTo>
                  <a:pt x="3074780" y="143448"/>
                </a:lnTo>
                <a:lnTo>
                  <a:pt x="3105719" y="174387"/>
                </a:lnTo>
                <a:lnTo>
                  <a:pt x="3134092" y="207731"/>
                </a:lnTo>
                <a:lnTo>
                  <a:pt x="3159736" y="243316"/>
                </a:lnTo>
                <a:lnTo>
                  <a:pt x="3182487" y="280980"/>
                </a:lnTo>
                <a:lnTo>
                  <a:pt x="3202185" y="320562"/>
                </a:lnTo>
                <a:lnTo>
                  <a:pt x="3218665" y="361897"/>
                </a:lnTo>
                <a:lnTo>
                  <a:pt x="3231766" y="404823"/>
                </a:lnTo>
                <a:lnTo>
                  <a:pt x="3241325" y="449179"/>
                </a:lnTo>
                <a:lnTo>
                  <a:pt x="3247180" y="494801"/>
                </a:lnTo>
                <a:lnTo>
                  <a:pt x="3249168" y="541527"/>
                </a:lnTo>
                <a:lnTo>
                  <a:pt x="3249168" y="4563859"/>
                </a:lnTo>
                <a:lnTo>
                  <a:pt x="3247180" y="4610585"/>
                </a:lnTo>
                <a:lnTo>
                  <a:pt x="3241325" y="4656208"/>
                </a:lnTo>
                <a:lnTo>
                  <a:pt x="3231766" y="4700564"/>
                </a:lnTo>
                <a:lnTo>
                  <a:pt x="3218665" y="4743491"/>
                </a:lnTo>
                <a:lnTo>
                  <a:pt x="3202185" y="4784827"/>
                </a:lnTo>
                <a:lnTo>
                  <a:pt x="3182487" y="4824409"/>
                </a:lnTo>
                <a:lnTo>
                  <a:pt x="3159736" y="4862074"/>
                </a:lnTo>
                <a:lnTo>
                  <a:pt x="3134092" y="4897660"/>
                </a:lnTo>
                <a:lnTo>
                  <a:pt x="3105719" y="4931005"/>
                </a:lnTo>
                <a:lnTo>
                  <a:pt x="3074780" y="4961946"/>
                </a:lnTo>
                <a:lnTo>
                  <a:pt x="3041436" y="4990319"/>
                </a:lnTo>
                <a:lnTo>
                  <a:pt x="3005851" y="5015964"/>
                </a:lnTo>
                <a:lnTo>
                  <a:pt x="2968187" y="5038716"/>
                </a:lnTo>
                <a:lnTo>
                  <a:pt x="2928605" y="5058414"/>
                </a:lnTo>
                <a:lnTo>
                  <a:pt x="2887270" y="5074896"/>
                </a:lnTo>
                <a:lnTo>
                  <a:pt x="2844344" y="5087997"/>
                </a:lnTo>
                <a:lnTo>
                  <a:pt x="2799988" y="5097557"/>
                </a:lnTo>
                <a:lnTo>
                  <a:pt x="2754366" y="5103412"/>
                </a:lnTo>
                <a:lnTo>
                  <a:pt x="2707640" y="5105400"/>
                </a:lnTo>
                <a:lnTo>
                  <a:pt x="541540" y="5105400"/>
                </a:lnTo>
                <a:lnTo>
                  <a:pt x="494814" y="5103412"/>
                </a:lnTo>
                <a:lnTo>
                  <a:pt x="449191" y="5097557"/>
                </a:lnTo>
                <a:lnTo>
                  <a:pt x="404835" y="5087997"/>
                </a:lnTo>
                <a:lnTo>
                  <a:pt x="361908" y="5074896"/>
                </a:lnTo>
                <a:lnTo>
                  <a:pt x="320572" y="5058414"/>
                </a:lnTo>
                <a:lnTo>
                  <a:pt x="280990" y="5038716"/>
                </a:lnTo>
                <a:lnTo>
                  <a:pt x="243325" y="5015964"/>
                </a:lnTo>
                <a:lnTo>
                  <a:pt x="207739" y="4990319"/>
                </a:lnTo>
                <a:lnTo>
                  <a:pt x="174394" y="4961946"/>
                </a:lnTo>
                <a:lnTo>
                  <a:pt x="143453" y="4931005"/>
                </a:lnTo>
                <a:lnTo>
                  <a:pt x="115080" y="4897660"/>
                </a:lnTo>
                <a:lnTo>
                  <a:pt x="89435" y="4862074"/>
                </a:lnTo>
                <a:lnTo>
                  <a:pt x="66683" y="4824409"/>
                </a:lnTo>
                <a:lnTo>
                  <a:pt x="46985" y="4784827"/>
                </a:lnTo>
                <a:lnTo>
                  <a:pt x="30503" y="4743491"/>
                </a:lnTo>
                <a:lnTo>
                  <a:pt x="17402" y="4700564"/>
                </a:lnTo>
                <a:lnTo>
                  <a:pt x="7842" y="4656208"/>
                </a:lnTo>
                <a:lnTo>
                  <a:pt x="1987" y="4610585"/>
                </a:lnTo>
                <a:lnTo>
                  <a:pt x="0" y="4563859"/>
                </a:lnTo>
                <a:lnTo>
                  <a:pt x="0" y="541527"/>
                </a:lnTo>
                <a:close/>
              </a:path>
            </a:pathLst>
          </a:custGeom>
          <a:ln w="76200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2983" y="2001088"/>
            <a:ext cx="262001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953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 в </a:t>
            </a:r>
            <a:r>
              <a:rPr sz="1800" spc="-10" dirty="0">
                <a:latin typeface="Calibri"/>
                <a:cs typeface="Calibri"/>
              </a:rPr>
              <a:t>общеобразовательных организациях,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имеющих интернат,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детям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сотрудников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прокуратуры, следственного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комитета, судей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2983" y="3922217"/>
            <a:ext cx="2733040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814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10" dirty="0">
                <a:latin typeface="Calibri"/>
                <a:cs typeface="Calibri"/>
              </a:rPr>
              <a:t> государственных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муниципальных общеобразовательных организациях детям военнослужащих,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том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числе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участников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СВО,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по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месту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жительства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их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семей</a:t>
            </a:r>
            <a:endParaRPr sz="1800" dirty="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410455" y="1359408"/>
            <a:ext cx="3322320" cy="5181600"/>
            <a:chOff x="4410455" y="1359408"/>
            <a:chExt cx="3322320" cy="5181600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12279" y="5105399"/>
              <a:ext cx="853439" cy="91744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09743" y="5428487"/>
              <a:ext cx="1581912" cy="93878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448555" y="1397508"/>
              <a:ext cx="3246120" cy="5105400"/>
            </a:xfrm>
            <a:custGeom>
              <a:avLst/>
              <a:gdLst/>
              <a:ahLst/>
              <a:cxnLst/>
              <a:rect l="l" t="t" r="r" b="b"/>
              <a:pathLst>
                <a:path w="3246120" h="5105400">
                  <a:moveTo>
                    <a:pt x="0" y="541019"/>
                  </a:moveTo>
                  <a:lnTo>
                    <a:pt x="1985" y="494333"/>
                  </a:lnTo>
                  <a:lnTo>
                    <a:pt x="7834" y="448751"/>
                  </a:lnTo>
                  <a:lnTo>
                    <a:pt x="17383" y="404435"/>
                  </a:lnTo>
                  <a:lnTo>
                    <a:pt x="30471" y="361547"/>
                  </a:lnTo>
                  <a:lnTo>
                    <a:pt x="46934" y="320249"/>
                  </a:lnTo>
                  <a:lnTo>
                    <a:pt x="66612" y="280705"/>
                  </a:lnTo>
                  <a:lnTo>
                    <a:pt x="89341" y="243076"/>
                  </a:lnTo>
                  <a:lnTo>
                    <a:pt x="114959" y="207525"/>
                  </a:lnTo>
                  <a:lnTo>
                    <a:pt x="143304" y="174213"/>
                  </a:lnTo>
                  <a:lnTo>
                    <a:pt x="174213" y="143304"/>
                  </a:lnTo>
                  <a:lnTo>
                    <a:pt x="207525" y="114959"/>
                  </a:lnTo>
                  <a:lnTo>
                    <a:pt x="243076" y="89341"/>
                  </a:lnTo>
                  <a:lnTo>
                    <a:pt x="280705" y="66612"/>
                  </a:lnTo>
                  <a:lnTo>
                    <a:pt x="320249" y="46934"/>
                  </a:lnTo>
                  <a:lnTo>
                    <a:pt x="361547" y="30471"/>
                  </a:lnTo>
                  <a:lnTo>
                    <a:pt x="404435" y="17383"/>
                  </a:lnTo>
                  <a:lnTo>
                    <a:pt x="448751" y="7834"/>
                  </a:lnTo>
                  <a:lnTo>
                    <a:pt x="494333" y="1985"/>
                  </a:lnTo>
                  <a:lnTo>
                    <a:pt x="541020" y="0"/>
                  </a:lnTo>
                  <a:lnTo>
                    <a:pt x="2705100" y="0"/>
                  </a:lnTo>
                  <a:lnTo>
                    <a:pt x="2751786" y="1985"/>
                  </a:lnTo>
                  <a:lnTo>
                    <a:pt x="2797368" y="7834"/>
                  </a:lnTo>
                  <a:lnTo>
                    <a:pt x="2841684" y="17383"/>
                  </a:lnTo>
                  <a:lnTo>
                    <a:pt x="2884572" y="30471"/>
                  </a:lnTo>
                  <a:lnTo>
                    <a:pt x="2925870" y="46934"/>
                  </a:lnTo>
                  <a:lnTo>
                    <a:pt x="2965414" y="66612"/>
                  </a:lnTo>
                  <a:lnTo>
                    <a:pt x="3003043" y="89341"/>
                  </a:lnTo>
                  <a:lnTo>
                    <a:pt x="3038594" y="114959"/>
                  </a:lnTo>
                  <a:lnTo>
                    <a:pt x="3071906" y="143304"/>
                  </a:lnTo>
                  <a:lnTo>
                    <a:pt x="3102815" y="174213"/>
                  </a:lnTo>
                  <a:lnTo>
                    <a:pt x="3131160" y="207525"/>
                  </a:lnTo>
                  <a:lnTo>
                    <a:pt x="3156778" y="243076"/>
                  </a:lnTo>
                  <a:lnTo>
                    <a:pt x="3179507" y="280705"/>
                  </a:lnTo>
                  <a:lnTo>
                    <a:pt x="3199185" y="320249"/>
                  </a:lnTo>
                  <a:lnTo>
                    <a:pt x="3215648" y="361547"/>
                  </a:lnTo>
                  <a:lnTo>
                    <a:pt x="3228736" y="404435"/>
                  </a:lnTo>
                  <a:lnTo>
                    <a:pt x="3238285" y="448751"/>
                  </a:lnTo>
                  <a:lnTo>
                    <a:pt x="3244134" y="494333"/>
                  </a:lnTo>
                  <a:lnTo>
                    <a:pt x="3246120" y="541019"/>
                  </a:lnTo>
                  <a:lnTo>
                    <a:pt x="3246120" y="4564367"/>
                  </a:lnTo>
                  <a:lnTo>
                    <a:pt x="3244134" y="4611049"/>
                  </a:lnTo>
                  <a:lnTo>
                    <a:pt x="3238285" y="4656629"/>
                  </a:lnTo>
                  <a:lnTo>
                    <a:pt x="3228736" y="4700944"/>
                  </a:lnTo>
                  <a:lnTo>
                    <a:pt x="3215648" y="4743831"/>
                  </a:lnTo>
                  <a:lnTo>
                    <a:pt x="3199185" y="4785128"/>
                  </a:lnTo>
                  <a:lnTo>
                    <a:pt x="3179507" y="4824673"/>
                  </a:lnTo>
                  <a:lnTo>
                    <a:pt x="3156778" y="4862303"/>
                  </a:lnTo>
                  <a:lnTo>
                    <a:pt x="3131160" y="4897856"/>
                  </a:lnTo>
                  <a:lnTo>
                    <a:pt x="3102815" y="4931169"/>
                  </a:lnTo>
                  <a:lnTo>
                    <a:pt x="3071906" y="4962081"/>
                  </a:lnTo>
                  <a:lnTo>
                    <a:pt x="3038594" y="4990428"/>
                  </a:lnTo>
                  <a:lnTo>
                    <a:pt x="3003043" y="5016048"/>
                  </a:lnTo>
                  <a:lnTo>
                    <a:pt x="2965414" y="5038779"/>
                  </a:lnTo>
                  <a:lnTo>
                    <a:pt x="2925870" y="5058459"/>
                  </a:lnTo>
                  <a:lnTo>
                    <a:pt x="2884572" y="5074924"/>
                  </a:lnTo>
                  <a:lnTo>
                    <a:pt x="2841684" y="5088014"/>
                  </a:lnTo>
                  <a:lnTo>
                    <a:pt x="2797368" y="5097564"/>
                  </a:lnTo>
                  <a:lnTo>
                    <a:pt x="2751786" y="5103414"/>
                  </a:lnTo>
                  <a:lnTo>
                    <a:pt x="2705100" y="5105400"/>
                  </a:lnTo>
                  <a:lnTo>
                    <a:pt x="541020" y="5105400"/>
                  </a:lnTo>
                  <a:lnTo>
                    <a:pt x="494333" y="5103414"/>
                  </a:lnTo>
                  <a:lnTo>
                    <a:pt x="448751" y="5097564"/>
                  </a:lnTo>
                  <a:lnTo>
                    <a:pt x="404435" y="5088014"/>
                  </a:lnTo>
                  <a:lnTo>
                    <a:pt x="361547" y="5074924"/>
                  </a:lnTo>
                  <a:lnTo>
                    <a:pt x="320249" y="5058459"/>
                  </a:lnTo>
                  <a:lnTo>
                    <a:pt x="280705" y="5038779"/>
                  </a:lnTo>
                  <a:lnTo>
                    <a:pt x="243076" y="5016048"/>
                  </a:lnTo>
                  <a:lnTo>
                    <a:pt x="207525" y="4990428"/>
                  </a:lnTo>
                  <a:lnTo>
                    <a:pt x="174213" y="4962081"/>
                  </a:lnTo>
                  <a:lnTo>
                    <a:pt x="143304" y="4931169"/>
                  </a:lnTo>
                  <a:lnTo>
                    <a:pt x="114959" y="4897856"/>
                  </a:lnTo>
                  <a:lnTo>
                    <a:pt x="89341" y="4862303"/>
                  </a:lnTo>
                  <a:lnTo>
                    <a:pt x="66612" y="4824673"/>
                  </a:lnTo>
                  <a:lnTo>
                    <a:pt x="46934" y="4785128"/>
                  </a:lnTo>
                  <a:lnTo>
                    <a:pt x="30471" y="4743831"/>
                  </a:lnTo>
                  <a:lnTo>
                    <a:pt x="17383" y="4700944"/>
                  </a:lnTo>
                  <a:lnTo>
                    <a:pt x="7834" y="4656629"/>
                  </a:lnTo>
                  <a:lnTo>
                    <a:pt x="1985" y="4611049"/>
                  </a:lnTo>
                  <a:lnTo>
                    <a:pt x="0" y="4564367"/>
                  </a:lnTo>
                  <a:lnTo>
                    <a:pt x="0" y="541019"/>
                  </a:lnTo>
                  <a:close/>
                </a:path>
              </a:pathLst>
            </a:custGeom>
            <a:ln w="762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8535923" y="1397508"/>
            <a:ext cx="3246120" cy="5105400"/>
          </a:xfrm>
          <a:custGeom>
            <a:avLst/>
            <a:gdLst/>
            <a:ahLst/>
            <a:cxnLst/>
            <a:rect l="l" t="t" r="r" b="b"/>
            <a:pathLst>
              <a:path w="3246120" h="5105400">
                <a:moveTo>
                  <a:pt x="0" y="541019"/>
                </a:moveTo>
                <a:lnTo>
                  <a:pt x="1985" y="494333"/>
                </a:lnTo>
                <a:lnTo>
                  <a:pt x="7834" y="448751"/>
                </a:lnTo>
                <a:lnTo>
                  <a:pt x="17383" y="404435"/>
                </a:lnTo>
                <a:lnTo>
                  <a:pt x="30471" y="361547"/>
                </a:lnTo>
                <a:lnTo>
                  <a:pt x="46934" y="320249"/>
                </a:lnTo>
                <a:lnTo>
                  <a:pt x="66612" y="280705"/>
                </a:lnTo>
                <a:lnTo>
                  <a:pt x="89341" y="243076"/>
                </a:lnTo>
                <a:lnTo>
                  <a:pt x="114959" y="207525"/>
                </a:lnTo>
                <a:lnTo>
                  <a:pt x="143304" y="174213"/>
                </a:lnTo>
                <a:lnTo>
                  <a:pt x="174213" y="143304"/>
                </a:lnTo>
                <a:lnTo>
                  <a:pt x="207525" y="114959"/>
                </a:lnTo>
                <a:lnTo>
                  <a:pt x="243076" y="89341"/>
                </a:lnTo>
                <a:lnTo>
                  <a:pt x="280705" y="66612"/>
                </a:lnTo>
                <a:lnTo>
                  <a:pt x="320249" y="46934"/>
                </a:lnTo>
                <a:lnTo>
                  <a:pt x="361547" y="30471"/>
                </a:lnTo>
                <a:lnTo>
                  <a:pt x="404435" y="17383"/>
                </a:lnTo>
                <a:lnTo>
                  <a:pt x="448751" y="7834"/>
                </a:lnTo>
                <a:lnTo>
                  <a:pt x="494333" y="1985"/>
                </a:lnTo>
                <a:lnTo>
                  <a:pt x="541020" y="0"/>
                </a:lnTo>
                <a:lnTo>
                  <a:pt x="2705100" y="0"/>
                </a:lnTo>
                <a:lnTo>
                  <a:pt x="2751786" y="1985"/>
                </a:lnTo>
                <a:lnTo>
                  <a:pt x="2797368" y="7834"/>
                </a:lnTo>
                <a:lnTo>
                  <a:pt x="2841684" y="17383"/>
                </a:lnTo>
                <a:lnTo>
                  <a:pt x="2884572" y="30471"/>
                </a:lnTo>
                <a:lnTo>
                  <a:pt x="2925870" y="46934"/>
                </a:lnTo>
                <a:lnTo>
                  <a:pt x="2965414" y="66612"/>
                </a:lnTo>
                <a:lnTo>
                  <a:pt x="3003043" y="89341"/>
                </a:lnTo>
                <a:lnTo>
                  <a:pt x="3038594" y="114959"/>
                </a:lnTo>
                <a:lnTo>
                  <a:pt x="3071906" y="143304"/>
                </a:lnTo>
                <a:lnTo>
                  <a:pt x="3102815" y="174213"/>
                </a:lnTo>
                <a:lnTo>
                  <a:pt x="3131160" y="207525"/>
                </a:lnTo>
                <a:lnTo>
                  <a:pt x="3156778" y="243076"/>
                </a:lnTo>
                <a:lnTo>
                  <a:pt x="3179507" y="280705"/>
                </a:lnTo>
                <a:lnTo>
                  <a:pt x="3199185" y="320249"/>
                </a:lnTo>
                <a:lnTo>
                  <a:pt x="3215648" y="361547"/>
                </a:lnTo>
                <a:lnTo>
                  <a:pt x="3228736" y="404435"/>
                </a:lnTo>
                <a:lnTo>
                  <a:pt x="3238285" y="448751"/>
                </a:lnTo>
                <a:lnTo>
                  <a:pt x="3244134" y="494333"/>
                </a:lnTo>
                <a:lnTo>
                  <a:pt x="3246120" y="541019"/>
                </a:lnTo>
                <a:lnTo>
                  <a:pt x="3246120" y="4564367"/>
                </a:lnTo>
                <a:lnTo>
                  <a:pt x="3244134" y="4611049"/>
                </a:lnTo>
                <a:lnTo>
                  <a:pt x="3238285" y="4656629"/>
                </a:lnTo>
                <a:lnTo>
                  <a:pt x="3228736" y="4700944"/>
                </a:lnTo>
                <a:lnTo>
                  <a:pt x="3215648" y="4743831"/>
                </a:lnTo>
                <a:lnTo>
                  <a:pt x="3199185" y="4785128"/>
                </a:lnTo>
                <a:lnTo>
                  <a:pt x="3179507" y="4824673"/>
                </a:lnTo>
                <a:lnTo>
                  <a:pt x="3156778" y="4862303"/>
                </a:lnTo>
                <a:lnTo>
                  <a:pt x="3131160" y="4897856"/>
                </a:lnTo>
                <a:lnTo>
                  <a:pt x="3102815" y="4931169"/>
                </a:lnTo>
                <a:lnTo>
                  <a:pt x="3071906" y="4962081"/>
                </a:lnTo>
                <a:lnTo>
                  <a:pt x="3038594" y="4990428"/>
                </a:lnTo>
                <a:lnTo>
                  <a:pt x="3003043" y="5016048"/>
                </a:lnTo>
                <a:lnTo>
                  <a:pt x="2965414" y="5038779"/>
                </a:lnTo>
                <a:lnTo>
                  <a:pt x="2925870" y="5058459"/>
                </a:lnTo>
                <a:lnTo>
                  <a:pt x="2884572" y="5074924"/>
                </a:lnTo>
                <a:lnTo>
                  <a:pt x="2841684" y="5088014"/>
                </a:lnTo>
                <a:lnTo>
                  <a:pt x="2797368" y="5097564"/>
                </a:lnTo>
                <a:lnTo>
                  <a:pt x="2751786" y="5103414"/>
                </a:lnTo>
                <a:lnTo>
                  <a:pt x="2705100" y="5105400"/>
                </a:lnTo>
                <a:lnTo>
                  <a:pt x="541020" y="5105400"/>
                </a:lnTo>
                <a:lnTo>
                  <a:pt x="494333" y="5103414"/>
                </a:lnTo>
                <a:lnTo>
                  <a:pt x="448751" y="5097564"/>
                </a:lnTo>
                <a:lnTo>
                  <a:pt x="404435" y="5088014"/>
                </a:lnTo>
                <a:lnTo>
                  <a:pt x="361547" y="5074924"/>
                </a:lnTo>
                <a:lnTo>
                  <a:pt x="320249" y="5058459"/>
                </a:lnTo>
                <a:lnTo>
                  <a:pt x="280705" y="5038779"/>
                </a:lnTo>
                <a:lnTo>
                  <a:pt x="243076" y="5016048"/>
                </a:lnTo>
                <a:lnTo>
                  <a:pt x="207525" y="4990428"/>
                </a:lnTo>
                <a:lnTo>
                  <a:pt x="174213" y="4962081"/>
                </a:lnTo>
                <a:lnTo>
                  <a:pt x="143304" y="4931169"/>
                </a:lnTo>
                <a:lnTo>
                  <a:pt x="114959" y="4897856"/>
                </a:lnTo>
                <a:lnTo>
                  <a:pt x="89341" y="4862303"/>
                </a:lnTo>
                <a:lnTo>
                  <a:pt x="66612" y="4824673"/>
                </a:lnTo>
                <a:lnTo>
                  <a:pt x="46934" y="4785128"/>
                </a:lnTo>
                <a:lnTo>
                  <a:pt x="30471" y="4743831"/>
                </a:lnTo>
                <a:lnTo>
                  <a:pt x="17383" y="4700944"/>
                </a:lnTo>
                <a:lnTo>
                  <a:pt x="7834" y="4656629"/>
                </a:lnTo>
                <a:lnTo>
                  <a:pt x="1985" y="4611049"/>
                </a:lnTo>
                <a:lnTo>
                  <a:pt x="0" y="4564367"/>
                </a:lnTo>
                <a:lnTo>
                  <a:pt x="0" y="541019"/>
                </a:lnTo>
                <a:close/>
              </a:path>
            </a:pathLst>
          </a:custGeom>
          <a:ln w="76200">
            <a:solidFill>
              <a:srgbClr val="F8CA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773414" y="1589913"/>
            <a:ext cx="25800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66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проживающих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на </a:t>
            </a:r>
            <a:r>
              <a:rPr sz="1800" spc="-10" dirty="0">
                <a:latin typeface="Calibri"/>
                <a:cs typeface="Calibri"/>
              </a:rPr>
              <a:t>микроучастке образовательного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учреждения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(первый</a:t>
            </a:r>
            <a:r>
              <a:rPr sz="1800" b="1" spc="-10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этап </a:t>
            </a:r>
            <a:r>
              <a:rPr sz="1800" b="1" dirty="0">
                <a:latin typeface="Calibri"/>
                <a:cs typeface="Calibri"/>
              </a:rPr>
              <a:t>приема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заявлений)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73414" y="3236163"/>
            <a:ext cx="2705735" cy="304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073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обучение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старших </a:t>
            </a:r>
            <a:r>
              <a:rPr sz="1800" b="1" dirty="0">
                <a:latin typeface="Calibri"/>
                <a:cs typeface="Calibri"/>
              </a:rPr>
              <a:t>братьев/сестер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 </a:t>
            </a:r>
            <a:r>
              <a:rPr sz="1800" spc="-10" dirty="0">
                <a:latin typeface="Calibri"/>
                <a:cs typeface="Calibri"/>
              </a:rPr>
              <a:t>образовательном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учреждении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(полнородные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неполнородные,</a:t>
            </a:r>
            <a:endParaRPr sz="1800">
              <a:latin typeface="Calibri"/>
              <a:cs typeface="Calibri"/>
            </a:endParaRPr>
          </a:p>
          <a:p>
            <a:pPr marL="12700" marR="4826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том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числе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усыновленный (удочеренный)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или </a:t>
            </a:r>
            <a:r>
              <a:rPr sz="1800" spc="-10" dirty="0">
                <a:latin typeface="Calibri"/>
                <a:cs typeface="Calibri"/>
              </a:rPr>
              <a:t>находящийся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под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опекой </a:t>
            </a: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попечительством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 </a:t>
            </a:r>
            <a:r>
              <a:rPr sz="1800" dirty="0">
                <a:latin typeface="Calibri"/>
                <a:cs typeface="Calibri"/>
              </a:rPr>
              <a:t>семье,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включая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приемную семью)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32231" y="658368"/>
            <a:ext cx="3420110" cy="649605"/>
            <a:chOff x="332231" y="658368"/>
            <a:chExt cx="3420110" cy="649605"/>
          </a:xfrm>
        </p:grpSpPr>
        <p:sp>
          <p:nvSpPr>
            <p:cNvPr id="17" name="object 17"/>
            <p:cNvSpPr/>
            <p:nvPr/>
          </p:nvSpPr>
          <p:spPr>
            <a:xfrm>
              <a:off x="361187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3263391" y="0"/>
                  </a:moveTo>
                  <a:lnTo>
                    <a:pt x="98552" y="0"/>
                  </a:lnTo>
                  <a:lnTo>
                    <a:pt x="60189" y="7737"/>
                  </a:lnTo>
                  <a:lnTo>
                    <a:pt x="28863" y="28844"/>
                  </a:lnTo>
                  <a:lnTo>
                    <a:pt x="7744" y="60168"/>
                  </a:lnTo>
                  <a:lnTo>
                    <a:pt x="0" y="98551"/>
                  </a:lnTo>
                  <a:lnTo>
                    <a:pt x="0" y="492760"/>
                  </a:lnTo>
                  <a:lnTo>
                    <a:pt x="7744" y="531143"/>
                  </a:lnTo>
                  <a:lnTo>
                    <a:pt x="28863" y="562467"/>
                  </a:lnTo>
                  <a:lnTo>
                    <a:pt x="60189" y="583574"/>
                  </a:lnTo>
                  <a:lnTo>
                    <a:pt x="98552" y="591312"/>
                  </a:lnTo>
                  <a:lnTo>
                    <a:pt x="3263391" y="591312"/>
                  </a:lnTo>
                  <a:lnTo>
                    <a:pt x="3301775" y="583574"/>
                  </a:lnTo>
                  <a:lnTo>
                    <a:pt x="3333099" y="562467"/>
                  </a:lnTo>
                  <a:lnTo>
                    <a:pt x="3354206" y="531143"/>
                  </a:lnTo>
                  <a:lnTo>
                    <a:pt x="3361944" y="492760"/>
                  </a:lnTo>
                  <a:lnTo>
                    <a:pt x="3361944" y="98551"/>
                  </a:lnTo>
                  <a:lnTo>
                    <a:pt x="3354206" y="60168"/>
                  </a:lnTo>
                  <a:lnTo>
                    <a:pt x="3333099" y="28844"/>
                  </a:lnTo>
                  <a:lnTo>
                    <a:pt x="3301775" y="7737"/>
                  </a:lnTo>
                  <a:lnTo>
                    <a:pt x="3263391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1187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0" y="98551"/>
                  </a:moveTo>
                  <a:lnTo>
                    <a:pt x="7744" y="60168"/>
                  </a:lnTo>
                  <a:lnTo>
                    <a:pt x="28863" y="28844"/>
                  </a:lnTo>
                  <a:lnTo>
                    <a:pt x="60189" y="7737"/>
                  </a:lnTo>
                  <a:lnTo>
                    <a:pt x="98552" y="0"/>
                  </a:lnTo>
                  <a:lnTo>
                    <a:pt x="3263391" y="0"/>
                  </a:lnTo>
                  <a:lnTo>
                    <a:pt x="3301775" y="7737"/>
                  </a:lnTo>
                  <a:lnTo>
                    <a:pt x="3333099" y="28844"/>
                  </a:lnTo>
                  <a:lnTo>
                    <a:pt x="3354206" y="60168"/>
                  </a:lnTo>
                  <a:lnTo>
                    <a:pt x="3361944" y="98551"/>
                  </a:lnTo>
                  <a:lnTo>
                    <a:pt x="3361944" y="492760"/>
                  </a:lnTo>
                  <a:lnTo>
                    <a:pt x="3354206" y="531143"/>
                  </a:lnTo>
                  <a:lnTo>
                    <a:pt x="3333099" y="562467"/>
                  </a:lnTo>
                  <a:lnTo>
                    <a:pt x="3301775" y="583574"/>
                  </a:lnTo>
                  <a:lnTo>
                    <a:pt x="3263391" y="591312"/>
                  </a:lnTo>
                  <a:lnTo>
                    <a:pt x="98552" y="591312"/>
                  </a:lnTo>
                  <a:lnTo>
                    <a:pt x="60189" y="583574"/>
                  </a:lnTo>
                  <a:lnTo>
                    <a:pt x="28863" y="562467"/>
                  </a:lnTo>
                  <a:lnTo>
                    <a:pt x="7744" y="531143"/>
                  </a:lnTo>
                  <a:lnTo>
                    <a:pt x="0" y="492760"/>
                  </a:lnTo>
                  <a:lnTo>
                    <a:pt x="0" y="98551"/>
                  </a:lnTo>
                  <a:close/>
                </a:path>
              </a:pathLst>
            </a:custGeom>
            <a:ln w="5791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77925" y="816051"/>
            <a:ext cx="231902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ВНЕОЧЕРЕДНОЕ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ПРАВО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361688" y="658368"/>
            <a:ext cx="3420110" cy="649605"/>
            <a:chOff x="4361688" y="658368"/>
            <a:chExt cx="3420110" cy="649605"/>
          </a:xfrm>
        </p:grpSpPr>
        <p:sp>
          <p:nvSpPr>
            <p:cNvPr id="21" name="object 21"/>
            <p:cNvSpPr/>
            <p:nvPr/>
          </p:nvSpPr>
          <p:spPr>
            <a:xfrm>
              <a:off x="4390644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3263391" y="0"/>
                  </a:moveTo>
                  <a:lnTo>
                    <a:pt x="98551" y="0"/>
                  </a:lnTo>
                  <a:lnTo>
                    <a:pt x="60168" y="7737"/>
                  </a:lnTo>
                  <a:lnTo>
                    <a:pt x="28844" y="28844"/>
                  </a:lnTo>
                  <a:lnTo>
                    <a:pt x="7737" y="60168"/>
                  </a:lnTo>
                  <a:lnTo>
                    <a:pt x="0" y="98551"/>
                  </a:lnTo>
                  <a:lnTo>
                    <a:pt x="0" y="492760"/>
                  </a:lnTo>
                  <a:lnTo>
                    <a:pt x="7737" y="531143"/>
                  </a:lnTo>
                  <a:lnTo>
                    <a:pt x="28844" y="562467"/>
                  </a:lnTo>
                  <a:lnTo>
                    <a:pt x="60168" y="583574"/>
                  </a:lnTo>
                  <a:lnTo>
                    <a:pt x="98551" y="591312"/>
                  </a:lnTo>
                  <a:lnTo>
                    <a:pt x="3263391" y="591312"/>
                  </a:lnTo>
                  <a:lnTo>
                    <a:pt x="3301775" y="583574"/>
                  </a:lnTo>
                  <a:lnTo>
                    <a:pt x="3333099" y="562467"/>
                  </a:lnTo>
                  <a:lnTo>
                    <a:pt x="3354206" y="531143"/>
                  </a:lnTo>
                  <a:lnTo>
                    <a:pt x="3361944" y="492760"/>
                  </a:lnTo>
                  <a:lnTo>
                    <a:pt x="3361944" y="98551"/>
                  </a:lnTo>
                  <a:lnTo>
                    <a:pt x="3354206" y="60168"/>
                  </a:lnTo>
                  <a:lnTo>
                    <a:pt x="3333099" y="28844"/>
                  </a:lnTo>
                  <a:lnTo>
                    <a:pt x="3301775" y="7737"/>
                  </a:lnTo>
                  <a:lnTo>
                    <a:pt x="3263391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390644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0" y="98551"/>
                  </a:moveTo>
                  <a:lnTo>
                    <a:pt x="7737" y="60168"/>
                  </a:lnTo>
                  <a:lnTo>
                    <a:pt x="28844" y="28844"/>
                  </a:lnTo>
                  <a:lnTo>
                    <a:pt x="60168" y="7737"/>
                  </a:lnTo>
                  <a:lnTo>
                    <a:pt x="98551" y="0"/>
                  </a:lnTo>
                  <a:lnTo>
                    <a:pt x="3263391" y="0"/>
                  </a:lnTo>
                  <a:lnTo>
                    <a:pt x="3301775" y="7737"/>
                  </a:lnTo>
                  <a:lnTo>
                    <a:pt x="3333099" y="28844"/>
                  </a:lnTo>
                  <a:lnTo>
                    <a:pt x="3354206" y="60168"/>
                  </a:lnTo>
                  <a:lnTo>
                    <a:pt x="3361944" y="98551"/>
                  </a:lnTo>
                  <a:lnTo>
                    <a:pt x="3361944" y="492760"/>
                  </a:lnTo>
                  <a:lnTo>
                    <a:pt x="3354206" y="531143"/>
                  </a:lnTo>
                  <a:lnTo>
                    <a:pt x="3333099" y="562467"/>
                  </a:lnTo>
                  <a:lnTo>
                    <a:pt x="3301775" y="583574"/>
                  </a:lnTo>
                  <a:lnTo>
                    <a:pt x="3263391" y="591312"/>
                  </a:lnTo>
                  <a:lnTo>
                    <a:pt x="98551" y="591312"/>
                  </a:lnTo>
                  <a:lnTo>
                    <a:pt x="60168" y="583574"/>
                  </a:lnTo>
                  <a:lnTo>
                    <a:pt x="28844" y="562467"/>
                  </a:lnTo>
                  <a:lnTo>
                    <a:pt x="7737" y="531143"/>
                  </a:lnTo>
                  <a:lnTo>
                    <a:pt x="0" y="492760"/>
                  </a:lnTo>
                  <a:lnTo>
                    <a:pt x="0" y="98551"/>
                  </a:lnTo>
                  <a:close/>
                </a:path>
              </a:pathLst>
            </a:custGeom>
            <a:ln w="57912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769358" y="816051"/>
            <a:ext cx="26022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ПЕРВООЧЕРЕДНОЕ</a:t>
            </a:r>
            <a:r>
              <a:rPr sz="18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ПРАВО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391143" y="658368"/>
            <a:ext cx="3420110" cy="649605"/>
            <a:chOff x="8391143" y="658368"/>
            <a:chExt cx="3420110" cy="649605"/>
          </a:xfrm>
        </p:grpSpPr>
        <p:sp>
          <p:nvSpPr>
            <p:cNvPr id="25" name="object 25"/>
            <p:cNvSpPr/>
            <p:nvPr/>
          </p:nvSpPr>
          <p:spPr>
            <a:xfrm>
              <a:off x="8420099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3263392" y="0"/>
                  </a:moveTo>
                  <a:lnTo>
                    <a:pt x="98551" y="0"/>
                  </a:lnTo>
                  <a:lnTo>
                    <a:pt x="60168" y="7737"/>
                  </a:lnTo>
                  <a:lnTo>
                    <a:pt x="28844" y="28844"/>
                  </a:lnTo>
                  <a:lnTo>
                    <a:pt x="7737" y="60168"/>
                  </a:lnTo>
                  <a:lnTo>
                    <a:pt x="0" y="98551"/>
                  </a:lnTo>
                  <a:lnTo>
                    <a:pt x="0" y="492760"/>
                  </a:lnTo>
                  <a:lnTo>
                    <a:pt x="7737" y="531143"/>
                  </a:lnTo>
                  <a:lnTo>
                    <a:pt x="28844" y="562467"/>
                  </a:lnTo>
                  <a:lnTo>
                    <a:pt x="60168" y="583574"/>
                  </a:lnTo>
                  <a:lnTo>
                    <a:pt x="98551" y="591312"/>
                  </a:lnTo>
                  <a:lnTo>
                    <a:pt x="3263392" y="591312"/>
                  </a:lnTo>
                  <a:lnTo>
                    <a:pt x="3301775" y="583574"/>
                  </a:lnTo>
                  <a:lnTo>
                    <a:pt x="3333099" y="562467"/>
                  </a:lnTo>
                  <a:lnTo>
                    <a:pt x="3354206" y="531143"/>
                  </a:lnTo>
                  <a:lnTo>
                    <a:pt x="3361944" y="492760"/>
                  </a:lnTo>
                  <a:lnTo>
                    <a:pt x="3361944" y="98551"/>
                  </a:lnTo>
                  <a:lnTo>
                    <a:pt x="3354206" y="60168"/>
                  </a:lnTo>
                  <a:lnTo>
                    <a:pt x="3333099" y="28844"/>
                  </a:lnTo>
                  <a:lnTo>
                    <a:pt x="3301775" y="7737"/>
                  </a:lnTo>
                  <a:lnTo>
                    <a:pt x="3263392" y="0"/>
                  </a:lnTo>
                  <a:close/>
                </a:path>
              </a:pathLst>
            </a:custGeom>
            <a:solidFill>
              <a:srgbClr val="F8CA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420099" y="687324"/>
              <a:ext cx="3362325" cy="591820"/>
            </a:xfrm>
            <a:custGeom>
              <a:avLst/>
              <a:gdLst/>
              <a:ahLst/>
              <a:cxnLst/>
              <a:rect l="l" t="t" r="r" b="b"/>
              <a:pathLst>
                <a:path w="3362325" h="591819">
                  <a:moveTo>
                    <a:pt x="0" y="98551"/>
                  </a:moveTo>
                  <a:lnTo>
                    <a:pt x="7737" y="60168"/>
                  </a:lnTo>
                  <a:lnTo>
                    <a:pt x="28844" y="28844"/>
                  </a:lnTo>
                  <a:lnTo>
                    <a:pt x="60168" y="7737"/>
                  </a:lnTo>
                  <a:lnTo>
                    <a:pt x="98551" y="0"/>
                  </a:lnTo>
                  <a:lnTo>
                    <a:pt x="3263392" y="0"/>
                  </a:lnTo>
                  <a:lnTo>
                    <a:pt x="3301775" y="7737"/>
                  </a:lnTo>
                  <a:lnTo>
                    <a:pt x="3333099" y="28844"/>
                  </a:lnTo>
                  <a:lnTo>
                    <a:pt x="3354206" y="60168"/>
                  </a:lnTo>
                  <a:lnTo>
                    <a:pt x="3361944" y="98551"/>
                  </a:lnTo>
                  <a:lnTo>
                    <a:pt x="3361944" y="492760"/>
                  </a:lnTo>
                  <a:lnTo>
                    <a:pt x="3354206" y="531143"/>
                  </a:lnTo>
                  <a:lnTo>
                    <a:pt x="3333099" y="562467"/>
                  </a:lnTo>
                  <a:lnTo>
                    <a:pt x="3301775" y="583574"/>
                  </a:lnTo>
                  <a:lnTo>
                    <a:pt x="3263392" y="591312"/>
                  </a:lnTo>
                  <a:lnTo>
                    <a:pt x="98551" y="591312"/>
                  </a:lnTo>
                  <a:lnTo>
                    <a:pt x="60168" y="583574"/>
                  </a:lnTo>
                  <a:lnTo>
                    <a:pt x="28844" y="562467"/>
                  </a:lnTo>
                  <a:lnTo>
                    <a:pt x="7737" y="531143"/>
                  </a:lnTo>
                  <a:lnTo>
                    <a:pt x="0" y="492760"/>
                  </a:lnTo>
                  <a:lnTo>
                    <a:pt x="0" y="98551"/>
                  </a:lnTo>
                  <a:close/>
                </a:path>
              </a:pathLst>
            </a:custGeom>
            <a:ln w="57912">
              <a:solidFill>
                <a:srgbClr val="F8CA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8627109" y="816051"/>
            <a:ext cx="29527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</a:rPr>
              <a:t>ПРЕИМУЩЕСТВЕННОЕ</a:t>
            </a:r>
            <a:r>
              <a:rPr sz="1800" spc="40" dirty="0">
                <a:solidFill>
                  <a:srgbClr val="FFFFFF"/>
                </a:solidFill>
              </a:rPr>
              <a:t> </a:t>
            </a:r>
            <a:r>
              <a:rPr sz="1800" spc="-20" dirty="0">
                <a:solidFill>
                  <a:srgbClr val="FFFFFF"/>
                </a:solidFill>
              </a:rPr>
              <a:t>ПРАВО</a:t>
            </a:r>
            <a:endParaRPr sz="1800"/>
          </a:p>
        </p:txBody>
      </p:sp>
      <p:sp>
        <p:nvSpPr>
          <p:cNvPr id="28" name="object 28"/>
          <p:cNvSpPr txBox="1"/>
          <p:nvPr/>
        </p:nvSpPr>
        <p:spPr>
          <a:xfrm>
            <a:off x="4684521" y="2550109"/>
            <a:ext cx="267335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- в </a:t>
            </a:r>
            <a:r>
              <a:rPr sz="1800" spc="-10" dirty="0">
                <a:latin typeface="Calibri"/>
                <a:cs typeface="Calibri"/>
              </a:rPr>
              <a:t>общеобразовательных организациях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по</a:t>
            </a:r>
            <a:r>
              <a:rPr sz="1800" b="1" spc="4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месту </a:t>
            </a:r>
            <a:r>
              <a:rPr sz="1800" b="1" spc="-10" dirty="0">
                <a:latin typeface="Calibri"/>
                <a:cs typeface="Calibri"/>
              </a:rPr>
              <a:t>жительства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независимо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от </a:t>
            </a:r>
            <a:r>
              <a:rPr sz="1800" b="1" dirty="0">
                <a:latin typeface="Calibri"/>
                <a:cs typeface="Calibri"/>
              </a:rPr>
              <a:t>формы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собственности </a:t>
            </a:r>
            <a:r>
              <a:rPr sz="1800" dirty="0">
                <a:latin typeface="Calibri"/>
                <a:cs typeface="Calibri"/>
              </a:rPr>
              <a:t>детям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сотрудников </a:t>
            </a:r>
            <a:r>
              <a:rPr sz="1800" dirty="0">
                <a:latin typeface="Calibri"/>
                <a:cs typeface="Calibri"/>
              </a:rPr>
              <a:t>полиции,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некоторых</a:t>
            </a:r>
            <a:endParaRPr sz="1800">
              <a:latin typeface="Calibri"/>
              <a:cs typeface="Calibri"/>
            </a:endParaRPr>
          </a:p>
          <a:p>
            <a:pPr marL="12700" marR="296545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Calibri"/>
                <a:cs typeface="Calibri"/>
              </a:rPr>
              <a:t>федеральных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органов исполнительной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власти, военнослужащих,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25" dirty="0">
                <a:latin typeface="Calibri"/>
                <a:cs typeface="Calibri"/>
              </a:rPr>
              <a:t>том </a:t>
            </a:r>
            <a:r>
              <a:rPr sz="1800" dirty="0">
                <a:latin typeface="Calibri"/>
                <a:cs typeface="Calibri"/>
              </a:rPr>
              <a:t>числе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участников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СВО</a:t>
            </a:r>
            <a:endParaRPr sz="1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478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>
          <a:xfrm>
            <a:off x="1987550" y="0"/>
            <a:ext cx="7772400" cy="12144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может подать заявление?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3663" y="1620838"/>
            <a:ext cx="9223375" cy="3903662"/>
          </a:xfrm>
        </p:spPr>
        <p:txBody>
          <a:bodyPr/>
          <a:lstStyle/>
          <a:p>
            <a:pPr algn="just" eaLnBrk="1" hangingPunct="1"/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Приём на обучение по основным общеобразовательным программам осуществляется по личному заявлению родителей (законных представителей) по достижении ребёнком 6,5 лет на 1 сентября.</a:t>
            </a:r>
          </a:p>
          <a:p>
            <a:pPr algn="just" eaLnBrk="1" hangingPunct="1"/>
            <a:endParaRPr lang="ru-RU" sz="1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>
          <a:xfrm>
            <a:off x="1627188" y="-449263"/>
            <a:ext cx="7772400" cy="147002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Документы для приёма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8400" y="1149350"/>
            <a:ext cx="9288463" cy="5286375"/>
          </a:xfrm>
        </p:spPr>
        <p:txBody>
          <a:bodyPr rtlCol="0">
            <a:normAutofit fontScale="55000" lnSpcReduction="2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Оригинал и 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опия паспорта или другого документа, удостоверяющего личность.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Оригинал и копия 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свидетельства о рождении ребёнка или документа о родстве.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Оригинал и копия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документа об опеке или попечительстве – при необходимости.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Оригинал и копия документа о регистрации ребёнка по месту жительства или по месту пребывания на закреплённой территории или справку о приёме документов для регистрации по месту жительства.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Справка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 места работы родителя или законного представителя, если ребёнок претендует на прием вне очереди и в первую очередь.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Копию заключения ПМПК (при необходимости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Оригинал и копия СНИЛС родителя и ребенка.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1018</Words>
  <Application>Microsoft Office PowerPoint</Application>
  <PresentationFormat>Широкоэкранный</PresentationFormat>
  <Paragraphs>109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Wingdings 3</vt:lpstr>
      <vt:lpstr>Тема Office</vt:lpstr>
      <vt:lpstr>Муниципальное автономное общеобразовательное учреждение «Средняя школа № 93 с углублённым изучением отдельных предметов» 65003, г. Кемерово, пр. Ленинградский, 34Б, тел. 74-65-60; адрес: school93@mail.ru; сайт школы school93.kmr.ru</vt:lpstr>
      <vt:lpstr>2025 – 2026 учебный год </vt:lpstr>
      <vt:lpstr>Презентация PowerPoint</vt:lpstr>
      <vt:lpstr>МИКРОУЧАСТОК ШКОЛЫ</vt:lpstr>
      <vt:lpstr>Дата начала приёма заявлений в 1 класс в 2025 г.</vt:lpstr>
      <vt:lpstr>График приёма документов в 1 класс в последующие дни (апрель – май 2025 г.)</vt:lpstr>
      <vt:lpstr>ПРЕИМУЩЕСТВЕННОЕ ПРАВО</vt:lpstr>
      <vt:lpstr>Кто может подать заявление?</vt:lpstr>
      <vt:lpstr>Документы для приёма</vt:lpstr>
      <vt:lpstr>Способы подачи заявлений</vt:lpstr>
      <vt:lpstr>КАК ОФОРМИТЬ УСЛУГУ ЧЕРЕЗ ПОРТАЛ  «Электронная школа 2.0»</vt:lpstr>
      <vt:lpstr>КАК ОФОРМИТЬ УСЛУГУ ЧЕРЕЗ ПОРТАЛ  «Электронная школа 2.0»</vt:lpstr>
      <vt:lpstr>КАК ОФОРМИТЬ УСЛУГУ ЧЕРЕЗ ПОРТАЛ  «Госуслуги»</vt:lpstr>
      <vt:lpstr>Информация для родителей будущих первоклассников</vt:lpstr>
      <vt:lpstr>Информация для родителей будущих первоклассников</vt:lpstr>
      <vt:lpstr>Информация для родителей будущих первоклассников</vt:lpstr>
      <vt:lpstr>Информация для родителей будущих первоклассников</vt:lpstr>
      <vt:lpstr>По вопросам можно обращаться по телефону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общеобразовательное учреждение «Средняя школа № 93 с углублённым изучением отдельных предметов» 65003, г. Кемерово, пр. Ленинградский, 34Б, тел. 74-65-60; адрес: school93@mail.ru; сайт школы school93.kmr.ru</dc:title>
  <dc:creator>Оксана Ладыгина</dc:creator>
  <cp:lastModifiedBy>Админ</cp:lastModifiedBy>
  <cp:revision>21</cp:revision>
  <dcterms:created xsi:type="dcterms:W3CDTF">2023-03-12T07:08:15Z</dcterms:created>
  <dcterms:modified xsi:type="dcterms:W3CDTF">2025-03-14T02:35:37Z</dcterms:modified>
</cp:coreProperties>
</file>